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>
        <p:scale>
          <a:sx n="125" d="100"/>
          <a:sy n="125" d="100"/>
        </p:scale>
        <p:origin x="840" y="9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786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ticPath"/>
          <p:cNvSpPr/>
          <p:nvPr/>
        </p:nvSpPr>
        <p:spPr>
          <a:xfrm>
            <a:off x="2056019" y="-1222724"/>
            <a:ext cx="5032058" cy="5032058"/>
          </a:xfrm>
          <a:prstGeom prst="ellipse">
            <a:avLst/>
          </a:prstGeom>
          <a:solidFill>
            <a:srgbClr val="000000">
              <a:alpha val="6000"/>
            </a:srgbClr>
          </a:solidFill>
          <a:ln/>
        </p:spPr>
      </p:sp>
      <p:sp>
        <p:nvSpPr>
          <p:cNvPr id="3" name="Title"/>
          <p:cNvSpPr/>
          <p:nvPr/>
        </p:nvSpPr>
        <p:spPr>
          <a:xfrm>
            <a:off x="758381" y="2122408"/>
            <a:ext cx="7620000" cy="89873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 rtl="1">
              <a:buNone/>
            </a:pPr>
            <a:r>
              <a:rPr lang="en-US" sz="4800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B Nazanin" panose="00000400000000000000" pitchFamily="2" charset="-78"/>
              </a:rPr>
              <a:t>🚀 </a:t>
            </a:r>
            <a:r>
              <a:rPr lang="en-US" sz="4800" b="1" dirty="0" err="1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B Nazanin" panose="00000400000000000000" pitchFamily="2" charset="-78"/>
              </a:rPr>
              <a:t>انقلاب</a:t>
            </a:r>
            <a:r>
              <a:rPr lang="en-US" sz="4800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B Nazanin" panose="00000400000000000000" pitchFamily="2" charset="-78"/>
              </a:rPr>
              <a:t> </a:t>
            </a:r>
            <a:r>
              <a:rPr lang="fa-IR" sz="4800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B Nazanin" panose="00000400000000000000" pitchFamily="2" charset="-78"/>
              </a:rPr>
              <a:t>در</a:t>
            </a:r>
            <a:r>
              <a:rPr lang="en-US" sz="4800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B Nazanin" panose="00000400000000000000" pitchFamily="2" charset="-78"/>
              </a:rPr>
              <a:t> حمل‌ونقل </a:t>
            </a:r>
            <a:r>
              <a:rPr lang="en-US" sz="4800" b="1" dirty="0">
                <a:solidFill>
                  <a:srgbClr val="000000"/>
                </a:solidFill>
                <a:latin typeface="LMN Elham" pitchFamily="2" charset="0"/>
                <a:ea typeface="OpenSans-Bold" pitchFamily="34" charset="-122"/>
                <a:cs typeface="B Nazanin" panose="00000400000000000000" pitchFamily="2" charset="-78"/>
              </a:rPr>
              <a:t>هوشمند</a:t>
            </a:r>
            <a:endParaRPr lang="en-US" sz="4800" dirty="0">
              <a:latin typeface="LMN Elham" pitchFamily="2" charset="0"/>
              <a:cs typeface="B Nazanin" panose="00000400000000000000" pitchFamily="2" charset="-78"/>
            </a:endParaRPr>
          </a:p>
        </p:txBody>
      </p:sp>
      <p:sp>
        <p:nvSpPr>
          <p:cNvPr id="4" name="StaticPath"/>
          <p:cNvSpPr/>
          <p:nvPr/>
        </p:nvSpPr>
        <p:spPr>
          <a:xfrm>
            <a:off x="7190137" y="3357658"/>
            <a:ext cx="2394585" cy="2394585"/>
          </a:xfrm>
          <a:prstGeom prst="ellipse">
            <a:avLst/>
          </a:prstGeom>
          <a:solidFill>
            <a:srgbClr val="000000">
              <a:alpha val="0"/>
            </a:srgbClr>
          </a:solidFill>
          <a:ln w="423333">
            <a:solidFill>
              <a:srgbClr val="FF9800"/>
            </a:solidFill>
            <a:prstDash val="solid"/>
          </a:ln>
        </p:spPr>
      </p:sp>
      <p:sp>
        <p:nvSpPr>
          <p:cNvPr id="5" name="StaticPath"/>
          <p:cNvSpPr/>
          <p:nvPr/>
        </p:nvSpPr>
        <p:spPr>
          <a:xfrm>
            <a:off x="-957929" y="-1222724"/>
            <a:ext cx="1991678" cy="1991677"/>
          </a:xfrm>
          <a:prstGeom prst="ellipse">
            <a:avLst/>
          </a:prstGeom>
          <a:solidFill>
            <a:srgbClr val="000000">
              <a:alpha val="0"/>
            </a:srgbClr>
          </a:solidFill>
          <a:ln w="423333">
            <a:solidFill>
              <a:srgbClr val="FF9800"/>
            </a:solidFill>
            <a:prstDash val="solid"/>
          </a:ln>
        </p:spPr>
      </p:sp>
      <p:sp>
        <p:nvSpPr>
          <p:cNvPr id="6" name="StaticPath"/>
          <p:cNvSpPr/>
          <p:nvPr/>
        </p:nvSpPr>
        <p:spPr>
          <a:xfrm>
            <a:off x="303609" y="4340114"/>
            <a:ext cx="571500" cy="571500"/>
          </a:xfrm>
          <a:prstGeom prst="ellipse">
            <a:avLst/>
          </a:prstGeom>
          <a:solidFill>
            <a:srgbClr val="000000"/>
          </a:solidFill>
          <a:ln/>
        </p:spPr>
      </p:sp>
      <p:sp>
        <p:nvSpPr>
          <p:cNvPr id="7" name="StaticPath"/>
          <p:cNvSpPr/>
          <p:nvPr/>
        </p:nvSpPr>
        <p:spPr>
          <a:xfrm>
            <a:off x="939165" y="4348163"/>
            <a:ext cx="571500" cy="571500"/>
          </a:xfrm>
          <a:prstGeom prst="ellipse">
            <a:avLst/>
          </a:prstGeom>
          <a:solidFill>
            <a:srgbClr val="000000"/>
          </a:solidFill>
          <a:ln/>
        </p:spPr>
      </p:sp>
      <p:sp>
        <p:nvSpPr>
          <p:cNvPr id="8" name="StaticPath"/>
          <p:cNvSpPr/>
          <p:nvPr/>
        </p:nvSpPr>
        <p:spPr>
          <a:xfrm>
            <a:off x="620268" y="4338923"/>
            <a:ext cx="571500" cy="571500"/>
          </a:xfrm>
          <a:prstGeom prst="ellipse">
            <a:avLst/>
          </a:prstGeom>
          <a:solidFill>
            <a:srgbClr val="FF9800"/>
          </a:solidFill>
          <a:ln/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ticPath"/>
          <p:cNvSpPr/>
          <p:nvPr/>
        </p:nvSpPr>
        <p:spPr>
          <a:xfrm>
            <a:off x="7143750" y="0"/>
            <a:ext cx="2000250" cy="5143500"/>
          </a:xfrm>
          <a:prstGeom prst="rect">
            <a:avLst/>
          </a:prstGeom>
          <a:solidFill>
            <a:srgbClr val="FF9800"/>
          </a:solidFill>
          <a:ln/>
        </p:spPr>
      </p:sp>
      <p:sp>
        <p:nvSpPr>
          <p:cNvPr id="3" name="Title"/>
          <p:cNvSpPr/>
          <p:nvPr/>
        </p:nvSpPr>
        <p:spPr>
          <a:xfrm>
            <a:off x="1190625" y="357188"/>
            <a:ext cx="5715000" cy="571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 rtl="1">
              <a:buNone/>
            </a:pPr>
            <a:r>
              <a:rPr lang="en-US" sz="1900" b="1" dirty="0">
                <a:solidFill>
                  <a:srgbClr val="333333"/>
                </a:solidFill>
                <a:latin typeface="OpenSans-Bold" pitchFamily="34" charset="0"/>
                <a:ea typeface="OpenSans-Bold" pitchFamily="34" charset="-122"/>
                <a:cs typeface="B Nazanin" panose="00000400000000000000" pitchFamily="2" charset="-78"/>
              </a:rPr>
              <a:t>📡 نقش 5G در حمل‌ونقل هوشمند</a:t>
            </a:r>
            <a:endParaRPr lang="en-US" sz="1900" dirty="0">
              <a:cs typeface="B Nazanin" panose="00000400000000000000" pitchFamily="2" charset="-78"/>
            </a:endParaRPr>
          </a:p>
        </p:txBody>
      </p:sp>
      <p:sp>
        <p:nvSpPr>
          <p:cNvPr id="4" name="Subtitle 1"/>
          <p:cNvSpPr/>
          <p:nvPr/>
        </p:nvSpPr>
        <p:spPr>
          <a:xfrm>
            <a:off x="714375" y="1190625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 rtl="1">
              <a:buNone/>
            </a:pPr>
            <a:r>
              <a:rPr lang="en-US" sz="1454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B Nazanin" panose="00000400000000000000" pitchFamily="2" charset="-78"/>
              </a:rPr>
              <a:t>⚡ افزایش سرعت ارتباطات</a:t>
            </a:r>
            <a:endParaRPr lang="en-US" sz="1454" dirty="0">
              <a:cs typeface="B Nazanin" panose="00000400000000000000" pitchFamily="2" charset="-78"/>
            </a:endParaRPr>
          </a:p>
        </p:txBody>
      </p:sp>
      <p:sp>
        <p:nvSpPr>
          <p:cNvPr id="5" name="Paragraph 1"/>
          <p:cNvSpPr/>
          <p:nvPr/>
        </p:nvSpPr>
        <p:spPr>
          <a:xfrm>
            <a:off x="714375" y="1571625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 rtl="1">
              <a:buNone/>
            </a:pPr>
            <a:r>
              <a:rPr lang="en-US" sz="1367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B Nazanin" panose="00000400000000000000" pitchFamily="2" charset="-78"/>
              </a:rPr>
              <a:t>5G امکان برقراری ارتباط بلادرنگ بین خودروها، عابران و زیرساخت‌های حمل‌ونقل را فراهم می‌کند.</a:t>
            </a:r>
            <a:endParaRPr lang="en-US" sz="1367" dirty="0">
              <a:cs typeface="B Nazanin" panose="00000400000000000000" pitchFamily="2" charset="-78"/>
            </a:endParaRPr>
          </a:p>
        </p:txBody>
      </p:sp>
      <p:sp>
        <p:nvSpPr>
          <p:cNvPr id="6" name="Subtitle 2"/>
          <p:cNvSpPr/>
          <p:nvPr/>
        </p:nvSpPr>
        <p:spPr>
          <a:xfrm>
            <a:off x="714375" y="2524125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 rtl="1">
              <a:buNone/>
            </a:pPr>
            <a:r>
              <a:rPr lang="en-US" sz="1454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B Nazanin" panose="00000400000000000000" pitchFamily="2" charset="-78"/>
              </a:rPr>
              <a:t>🚘 خودروهای متصل</a:t>
            </a:r>
            <a:endParaRPr lang="en-US" sz="1454" dirty="0">
              <a:cs typeface="B Nazanin" panose="00000400000000000000" pitchFamily="2" charset="-78"/>
            </a:endParaRPr>
          </a:p>
        </p:txBody>
      </p:sp>
      <p:sp>
        <p:nvSpPr>
          <p:cNvPr id="7" name="Paragraph 2"/>
          <p:cNvSpPr/>
          <p:nvPr/>
        </p:nvSpPr>
        <p:spPr>
          <a:xfrm>
            <a:off x="714375" y="2905125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 rtl="1">
              <a:buNone/>
            </a:pPr>
            <a:r>
              <a:rPr lang="en-US" sz="1367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B Nazanin" panose="00000400000000000000" pitchFamily="2" charset="-78"/>
              </a:rPr>
              <a:t>با فناوری 5G، خودروها می‌توانند به‌صورت خودکار با یکدیگر ارتباط برقرار کرده و از تصادفات جلوگیری کنند.</a:t>
            </a:r>
            <a:endParaRPr lang="en-US" sz="1367" dirty="0">
              <a:cs typeface="B Nazanin" panose="00000400000000000000" pitchFamily="2" charset="-78"/>
            </a:endParaRPr>
          </a:p>
        </p:txBody>
      </p:sp>
      <p:sp>
        <p:nvSpPr>
          <p:cNvPr id="8" name="Subtitle 3"/>
          <p:cNvSpPr/>
          <p:nvPr/>
        </p:nvSpPr>
        <p:spPr>
          <a:xfrm>
            <a:off x="714375" y="3619500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 rtl="1">
              <a:buNone/>
            </a:pPr>
            <a:r>
              <a:rPr lang="en-US" sz="1454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B Nazanin" panose="00000400000000000000" pitchFamily="2" charset="-78"/>
              </a:rPr>
              <a:t>🏙 شهرهای هوشمند</a:t>
            </a:r>
            <a:endParaRPr lang="en-US" sz="1454" dirty="0">
              <a:cs typeface="B Nazanin" panose="00000400000000000000" pitchFamily="2" charset="-78"/>
            </a:endParaRPr>
          </a:p>
        </p:txBody>
      </p:sp>
      <p:sp>
        <p:nvSpPr>
          <p:cNvPr id="9" name="Paragraph 3"/>
          <p:cNvSpPr/>
          <p:nvPr/>
        </p:nvSpPr>
        <p:spPr>
          <a:xfrm>
            <a:off x="714375" y="4000500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 rtl="1">
              <a:buNone/>
            </a:pPr>
            <a:r>
              <a:rPr lang="en-US" sz="1367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B Nazanin" panose="00000400000000000000" pitchFamily="2" charset="-78"/>
              </a:rPr>
              <a:t>استفاده از 5G در مدیریت شهری باعث کاهش ترافیک و افزایش بهره‌وری سیستم‌های حمل‌ونقل عمومی می‌شود.</a:t>
            </a:r>
            <a:endParaRPr lang="en-US" sz="1367" dirty="0">
              <a:cs typeface="B Nazanin" panose="00000400000000000000" pitchFamily="2" charset="-78"/>
            </a:endParaRPr>
          </a:p>
        </p:txBody>
      </p:sp>
      <p:pic>
        <p:nvPicPr>
          <p:cNvPr id="10" name="Imag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875" y="1333500"/>
            <a:ext cx="2476500" cy="2476500"/>
          </a:xfrm>
          <a:prstGeom prst="rect">
            <a:avLst/>
          </a:prstGeom>
        </p:spPr>
      </p:pic>
      <p:sp>
        <p:nvSpPr>
          <p:cNvPr id="11" name="StaticPath"/>
          <p:cNvSpPr/>
          <p:nvPr/>
        </p:nvSpPr>
        <p:spPr>
          <a:xfrm>
            <a:off x="-1309687" y="3810000"/>
            <a:ext cx="1737360" cy="1737360"/>
          </a:xfrm>
          <a:prstGeom prst="ellipse">
            <a:avLst/>
          </a:prstGeom>
          <a:solidFill>
            <a:srgbClr val="000000">
              <a:alpha val="0"/>
            </a:srgbClr>
          </a:solidFill>
          <a:ln w="211667">
            <a:solidFill>
              <a:srgbClr val="FF9800"/>
            </a:solidFill>
            <a:prstDash val="solid"/>
          </a:ln>
        </p:spPr>
      </p:sp>
      <p:sp>
        <p:nvSpPr>
          <p:cNvPr id="12" name="StaticPath"/>
          <p:cNvSpPr/>
          <p:nvPr/>
        </p:nvSpPr>
        <p:spPr>
          <a:xfrm>
            <a:off x="285750" y="204788"/>
            <a:ext cx="482918" cy="482917"/>
          </a:xfrm>
          <a:prstGeom prst="ellipse">
            <a:avLst/>
          </a:prstGeom>
          <a:solidFill>
            <a:srgbClr val="000000"/>
          </a:solidFill>
          <a:ln/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ticPath"/>
          <p:cNvSpPr/>
          <p:nvPr/>
        </p:nvSpPr>
        <p:spPr>
          <a:xfrm>
            <a:off x="7143750" y="0"/>
            <a:ext cx="2000250" cy="5143500"/>
          </a:xfrm>
          <a:prstGeom prst="rect">
            <a:avLst/>
          </a:prstGeom>
          <a:solidFill>
            <a:srgbClr val="FF9800"/>
          </a:solidFill>
          <a:ln/>
        </p:spPr>
      </p:sp>
      <p:sp>
        <p:nvSpPr>
          <p:cNvPr id="3" name="Title"/>
          <p:cNvSpPr/>
          <p:nvPr/>
        </p:nvSpPr>
        <p:spPr>
          <a:xfrm>
            <a:off x="1190625" y="357188"/>
            <a:ext cx="5715000" cy="571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 rtl="1">
              <a:buNone/>
            </a:pPr>
            <a:r>
              <a:rPr lang="en-US" sz="1784" b="1" dirty="0">
                <a:solidFill>
                  <a:srgbClr val="333333"/>
                </a:solidFill>
                <a:latin typeface="OpenSans-Bold" pitchFamily="34" charset="0"/>
                <a:ea typeface="OpenSans-Bold" pitchFamily="34" charset="-122"/>
                <a:cs typeface="B Nazanin" panose="00000400000000000000" pitchFamily="2" charset="-78"/>
              </a:rPr>
              <a:t>🚗 خودروهای خودران: آینده حمل‌ونقل</a:t>
            </a:r>
            <a:endParaRPr lang="en-US" sz="1784" dirty="0">
              <a:cs typeface="B Nazanin" panose="00000400000000000000" pitchFamily="2" charset="-78"/>
            </a:endParaRPr>
          </a:p>
        </p:txBody>
      </p:sp>
      <p:sp>
        <p:nvSpPr>
          <p:cNvPr id="4" name="Subtitle 1"/>
          <p:cNvSpPr/>
          <p:nvPr/>
        </p:nvSpPr>
        <p:spPr>
          <a:xfrm>
            <a:off x="714375" y="1190625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 rtl="1">
              <a:buNone/>
            </a:pPr>
            <a:r>
              <a:rPr lang="en-US" sz="1424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B Nazanin" panose="00000400000000000000" pitchFamily="2" charset="-78"/>
              </a:rPr>
              <a:t>🔍 فناوری‌های کلیدی</a:t>
            </a:r>
            <a:endParaRPr lang="en-US" sz="1424" dirty="0">
              <a:cs typeface="B Nazanin" panose="00000400000000000000" pitchFamily="2" charset="-78"/>
            </a:endParaRPr>
          </a:p>
        </p:txBody>
      </p:sp>
      <p:sp>
        <p:nvSpPr>
          <p:cNvPr id="5" name="Paragraph 1"/>
          <p:cNvSpPr/>
          <p:nvPr/>
        </p:nvSpPr>
        <p:spPr>
          <a:xfrm>
            <a:off x="714375" y="1571625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 rtl="1">
              <a:buNone/>
            </a:pPr>
            <a:r>
              <a:rPr lang="en-US" sz="1367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B Nazanin" panose="00000400000000000000" pitchFamily="2" charset="-78"/>
              </a:rPr>
              <a:t>خودروهای خودران با استفاده از هوش مصنوعی، لیدار و سنسورهای تصویربرداری، قابلیت تحلیل محیط و تصمیم‌گیری آنی را دارند.</a:t>
            </a:r>
            <a:endParaRPr lang="en-US" sz="1367" dirty="0">
              <a:cs typeface="B Nazanin" panose="00000400000000000000" pitchFamily="2" charset="-78"/>
            </a:endParaRPr>
          </a:p>
        </p:txBody>
      </p:sp>
      <p:sp>
        <p:nvSpPr>
          <p:cNvPr id="6" name="Subtitle 2"/>
          <p:cNvSpPr/>
          <p:nvPr/>
        </p:nvSpPr>
        <p:spPr>
          <a:xfrm>
            <a:off x="714375" y="2524125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 rtl="1">
              <a:buNone/>
            </a:pPr>
            <a:r>
              <a:rPr lang="en-US" sz="1424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B Nazanin" panose="00000400000000000000" pitchFamily="2" charset="-78"/>
              </a:rPr>
              <a:t>📉 تأثیر بر کاهش تصادفات</a:t>
            </a:r>
            <a:endParaRPr lang="en-US" sz="1424" dirty="0">
              <a:cs typeface="B Nazanin" panose="00000400000000000000" pitchFamily="2" charset="-78"/>
            </a:endParaRPr>
          </a:p>
        </p:txBody>
      </p:sp>
      <p:sp>
        <p:nvSpPr>
          <p:cNvPr id="7" name="Paragraph 2"/>
          <p:cNvSpPr/>
          <p:nvPr/>
        </p:nvSpPr>
        <p:spPr>
          <a:xfrm>
            <a:off x="714375" y="2905125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 rtl="1">
              <a:buNone/>
            </a:pPr>
            <a:r>
              <a:rPr lang="en-US" sz="1367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B Nazanin" panose="00000400000000000000" pitchFamily="2" charset="-78"/>
              </a:rPr>
              <a:t>مطالعات نشان داده‌اند که خودروهای خودران می‌توانند تا ۹۰٪ از تصادفات ناشی از خطای انسانی جلوگیری کنند.</a:t>
            </a:r>
            <a:endParaRPr lang="en-US" sz="1367" dirty="0">
              <a:cs typeface="B Nazanin" panose="00000400000000000000" pitchFamily="2" charset="-78"/>
            </a:endParaRPr>
          </a:p>
        </p:txBody>
      </p:sp>
      <p:sp>
        <p:nvSpPr>
          <p:cNvPr id="8" name="Subtitle 3"/>
          <p:cNvSpPr/>
          <p:nvPr/>
        </p:nvSpPr>
        <p:spPr>
          <a:xfrm>
            <a:off x="714375" y="3619500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 rtl="1">
              <a:buNone/>
            </a:pPr>
            <a:r>
              <a:rPr lang="en-US" sz="1424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B Nazanin" panose="00000400000000000000" pitchFamily="2" charset="-78"/>
              </a:rPr>
              <a:t>⚖️ چالش‌های قانونی</a:t>
            </a:r>
            <a:endParaRPr lang="en-US" sz="1424" dirty="0">
              <a:cs typeface="B Nazanin" panose="00000400000000000000" pitchFamily="2" charset="-78"/>
            </a:endParaRPr>
          </a:p>
        </p:txBody>
      </p:sp>
      <p:sp>
        <p:nvSpPr>
          <p:cNvPr id="9" name="Paragraph 3"/>
          <p:cNvSpPr/>
          <p:nvPr/>
        </p:nvSpPr>
        <p:spPr>
          <a:xfrm>
            <a:off x="714375" y="4000500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 rtl="1">
              <a:buNone/>
            </a:pPr>
            <a:r>
              <a:rPr lang="en-US" sz="1367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B Nazanin" panose="00000400000000000000" pitchFamily="2" charset="-78"/>
              </a:rPr>
              <a:t>مسائل حقوقی و اخلاقی مربوط به تصمیم‌گیری خودروهای خودران همچنان چالش‌هایی برای پذیرش عمومی ایجاد می‌کند.</a:t>
            </a:r>
            <a:endParaRPr lang="en-US" sz="1367" dirty="0">
              <a:cs typeface="B Nazanin" panose="00000400000000000000" pitchFamily="2" charset="-78"/>
            </a:endParaRPr>
          </a:p>
        </p:txBody>
      </p:sp>
      <p:pic>
        <p:nvPicPr>
          <p:cNvPr id="10" name="Imag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875" y="1333500"/>
            <a:ext cx="2476500" cy="2476500"/>
          </a:xfrm>
          <a:prstGeom prst="rect">
            <a:avLst/>
          </a:prstGeom>
        </p:spPr>
      </p:pic>
      <p:sp>
        <p:nvSpPr>
          <p:cNvPr id="11" name="StaticPath"/>
          <p:cNvSpPr/>
          <p:nvPr/>
        </p:nvSpPr>
        <p:spPr>
          <a:xfrm>
            <a:off x="-1309687" y="3810000"/>
            <a:ext cx="1737360" cy="1737360"/>
          </a:xfrm>
          <a:prstGeom prst="ellipse">
            <a:avLst/>
          </a:prstGeom>
          <a:solidFill>
            <a:srgbClr val="000000">
              <a:alpha val="0"/>
            </a:srgbClr>
          </a:solidFill>
          <a:ln w="211667">
            <a:solidFill>
              <a:srgbClr val="FF9800"/>
            </a:solidFill>
            <a:prstDash val="solid"/>
          </a:ln>
        </p:spPr>
      </p:sp>
      <p:sp>
        <p:nvSpPr>
          <p:cNvPr id="12" name="StaticPath"/>
          <p:cNvSpPr/>
          <p:nvPr/>
        </p:nvSpPr>
        <p:spPr>
          <a:xfrm>
            <a:off x="285750" y="204788"/>
            <a:ext cx="482918" cy="482917"/>
          </a:xfrm>
          <a:prstGeom prst="ellipse">
            <a:avLst/>
          </a:prstGeom>
          <a:solidFill>
            <a:srgbClr val="000000"/>
          </a:solidFill>
          <a:ln/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/>
          <p:nvPr/>
        </p:nvSpPr>
        <p:spPr>
          <a:xfrm>
            <a:off x="3143250" y="262366"/>
            <a:ext cx="2857500" cy="5166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 rtl="1">
              <a:buNone/>
            </a:pPr>
            <a:r>
              <a:rPr lang="en-US" sz="1176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B Nazanin" panose="00000400000000000000" pitchFamily="2" charset="-78"/>
              </a:rPr>
              <a:t>🌍 حمل‌ونقل هوشمند در نقاط مختلف جهان</a:t>
            </a:r>
            <a:endParaRPr lang="en-US" sz="1176" dirty="0">
              <a:cs typeface="B Nazanin" panose="00000400000000000000" pitchFamily="2" charset="-78"/>
            </a:endParaRPr>
          </a:p>
        </p:txBody>
      </p:sp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4875"/>
            <a:ext cx="3047643" cy="3047643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904875"/>
            <a:ext cx="3047643" cy="3047643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904875"/>
            <a:ext cx="3047643" cy="3047643"/>
          </a:xfrm>
          <a:prstGeom prst="rect">
            <a:avLst/>
          </a:prstGeom>
        </p:spPr>
      </p:pic>
      <p:sp>
        <p:nvSpPr>
          <p:cNvPr id="6" name="Text"/>
          <p:cNvSpPr/>
          <p:nvPr/>
        </p:nvSpPr>
        <p:spPr>
          <a:xfrm>
            <a:off x="74628" y="4159472"/>
            <a:ext cx="9069372" cy="79748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 rtl="1">
              <a:buNone/>
            </a:pPr>
            <a:r>
              <a:rPr lang="en-US" sz="14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B Nazanin" panose="00000400000000000000" pitchFamily="2" charset="-78"/>
              </a:rPr>
              <a:t>چندین کشور با استفاده از فناوری‌های نوین حمل‌ونقل، تغییرات بزرگی در کاهش ترافیک و بهینه‌سازی سفرهای شهری ایجاد کرده‌اند.</a:t>
            </a:r>
            <a:endParaRPr lang="en-US" sz="1400" dirty="0">
              <a:cs typeface="B Nazanin" panose="00000400000000000000" pitchFamily="2" charset="-7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ticPath"/>
          <p:cNvSpPr/>
          <p:nvPr/>
        </p:nvSpPr>
        <p:spPr>
          <a:xfrm>
            <a:off x="7143750" y="0"/>
            <a:ext cx="2000250" cy="5143500"/>
          </a:xfrm>
          <a:prstGeom prst="rect">
            <a:avLst/>
          </a:prstGeom>
          <a:solidFill>
            <a:srgbClr val="FF9800"/>
          </a:solidFill>
          <a:ln/>
        </p:spPr>
      </p:sp>
      <p:sp>
        <p:nvSpPr>
          <p:cNvPr id="3" name="Title"/>
          <p:cNvSpPr/>
          <p:nvPr/>
        </p:nvSpPr>
        <p:spPr>
          <a:xfrm>
            <a:off x="1190625" y="357188"/>
            <a:ext cx="5715000" cy="571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 rtl="1">
              <a:buNone/>
            </a:pPr>
            <a:r>
              <a:rPr lang="en-US" sz="1710" b="1" dirty="0">
                <a:solidFill>
                  <a:srgbClr val="333333"/>
                </a:solidFill>
                <a:latin typeface="OpenSans-Bold" pitchFamily="34" charset="0"/>
                <a:ea typeface="OpenSans-Bold" pitchFamily="34" charset="-122"/>
                <a:cs typeface="B Nazanin" panose="00000400000000000000" pitchFamily="2" charset="-78"/>
              </a:rPr>
              <a:t>📊 تحلیل آماری: تأثیر حمل‌ونقل هوشمند</a:t>
            </a:r>
            <a:endParaRPr lang="en-US" sz="1710" dirty="0">
              <a:cs typeface="B Nazanin" panose="00000400000000000000" pitchFamily="2" charset="-78"/>
            </a:endParaRPr>
          </a:p>
        </p:txBody>
      </p:sp>
      <p:sp>
        <p:nvSpPr>
          <p:cNvPr id="4" name="Subtitle 1"/>
          <p:cNvSpPr/>
          <p:nvPr/>
        </p:nvSpPr>
        <p:spPr>
          <a:xfrm>
            <a:off x="714375" y="1190625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 rtl="1">
              <a:buNone/>
            </a:pPr>
            <a:r>
              <a:rPr lang="en-US" sz="1500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B Nazanin" panose="00000400000000000000" pitchFamily="2" charset="-78"/>
              </a:rPr>
              <a:t>🚦 کاهش ترافیک</a:t>
            </a:r>
            <a:endParaRPr lang="en-US" sz="1500" dirty="0">
              <a:cs typeface="B Nazanin" panose="00000400000000000000" pitchFamily="2" charset="-78"/>
            </a:endParaRPr>
          </a:p>
        </p:txBody>
      </p:sp>
      <p:sp>
        <p:nvSpPr>
          <p:cNvPr id="5" name="Paragraph 1"/>
          <p:cNvSpPr/>
          <p:nvPr/>
        </p:nvSpPr>
        <p:spPr>
          <a:xfrm>
            <a:off x="714375" y="1571625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 rtl="1">
              <a:buNone/>
            </a:pPr>
            <a:r>
              <a:rPr lang="en-US" sz="1352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B Nazanin" panose="00000400000000000000" pitchFamily="2" charset="-78"/>
              </a:rPr>
              <a:t>مطالعات نشان می‌دهند که سیستم‌های هوشمند مدیریت ترافیک توانسته‌اند تا ۴۰٪ کاهش ازدحام را رقم بزنند.</a:t>
            </a:r>
            <a:endParaRPr lang="en-US" sz="1352" dirty="0">
              <a:cs typeface="B Nazanin" panose="00000400000000000000" pitchFamily="2" charset="-78"/>
            </a:endParaRPr>
          </a:p>
        </p:txBody>
      </p:sp>
      <p:sp>
        <p:nvSpPr>
          <p:cNvPr id="6" name="Subtitle 2"/>
          <p:cNvSpPr/>
          <p:nvPr/>
        </p:nvSpPr>
        <p:spPr>
          <a:xfrm>
            <a:off x="714375" y="2524125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 rtl="1">
              <a:buNone/>
            </a:pPr>
            <a:r>
              <a:rPr lang="en-US" sz="1500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B Nazanin" panose="00000400000000000000" pitchFamily="2" charset="-78"/>
              </a:rPr>
              <a:t>📉 کاهش مصرف سوخت</a:t>
            </a:r>
            <a:endParaRPr lang="en-US" sz="1500" dirty="0">
              <a:cs typeface="B Nazanin" panose="00000400000000000000" pitchFamily="2" charset="-78"/>
            </a:endParaRPr>
          </a:p>
        </p:txBody>
      </p:sp>
      <p:sp>
        <p:nvSpPr>
          <p:cNvPr id="7" name="Paragraph 2"/>
          <p:cNvSpPr/>
          <p:nvPr/>
        </p:nvSpPr>
        <p:spPr>
          <a:xfrm>
            <a:off x="714375" y="2905125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 rtl="1">
              <a:buNone/>
            </a:pPr>
            <a:r>
              <a:rPr lang="en-US" sz="1352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B Nazanin" panose="00000400000000000000" pitchFamily="2" charset="-78"/>
              </a:rPr>
              <a:t>حمل‌ونقل هوشمند بهینه‌سازی مسیرها را تسهیل کرده و مصرف سوخت را تا ۲۰٪ کاهش می‌دهد.</a:t>
            </a:r>
            <a:endParaRPr lang="en-US" sz="1352" dirty="0">
              <a:cs typeface="B Nazanin" panose="00000400000000000000" pitchFamily="2" charset="-78"/>
            </a:endParaRPr>
          </a:p>
        </p:txBody>
      </p:sp>
      <p:sp>
        <p:nvSpPr>
          <p:cNvPr id="8" name="Subtitle 3"/>
          <p:cNvSpPr/>
          <p:nvPr/>
        </p:nvSpPr>
        <p:spPr>
          <a:xfrm>
            <a:off x="714375" y="3619500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 rtl="1">
              <a:buNone/>
            </a:pPr>
            <a:r>
              <a:rPr lang="en-US" sz="1500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B Nazanin" panose="00000400000000000000" pitchFamily="2" charset="-78"/>
              </a:rPr>
              <a:t>💰 تأثیر اقتصادی</a:t>
            </a:r>
            <a:endParaRPr lang="en-US" sz="1500" dirty="0">
              <a:cs typeface="B Nazanin" panose="00000400000000000000" pitchFamily="2" charset="-78"/>
            </a:endParaRPr>
          </a:p>
        </p:txBody>
      </p:sp>
      <p:sp>
        <p:nvSpPr>
          <p:cNvPr id="9" name="Paragraph 3"/>
          <p:cNvSpPr/>
          <p:nvPr/>
        </p:nvSpPr>
        <p:spPr>
          <a:xfrm>
            <a:off x="714375" y="4000500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 rtl="1">
              <a:buNone/>
            </a:pPr>
            <a:r>
              <a:rPr lang="en-US" sz="1352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B Nazanin" panose="00000400000000000000" pitchFamily="2" charset="-78"/>
              </a:rPr>
              <a:t>برآوردها نشان می‌دهند که کشورهایی با سیستم‌های حمل‌ونقل هوشمند سالانه میلیاردها دلار در هزینه‌های حمل‌ونقل صرفه‌جویی می‌کنند.</a:t>
            </a:r>
            <a:endParaRPr lang="en-US" sz="1352" dirty="0">
              <a:cs typeface="B Nazanin" panose="00000400000000000000" pitchFamily="2" charset="-78"/>
            </a:endParaRPr>
          </a:p>
        </p:txBody>
      </p:sp>
      <p:pic>
        <p:nvPicPr>
          <p:cNvPr id="10" name="Imag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875" y="1333500"/>
            <a:ext cx="2476500" cy="2476500"/>
          </a:xfrm>
          <a:prstGeom prst="rect">
            <a:avLst/>
          </a:prstGeom>
        </p:spPr>
      </p:pic>
      <p:sp>
        <p:nvSpPr>
          <p:cNvPr id="11" name="StaticPath"/>
          <p:cNvSpPr/>
          <p:nvPr/>
        </p:nvSpPr>
        <p:spPr>
          <a:xfrm>
            <a:off x="-1309687" y="3810000"/>
            <a:ext cx="1737360" cy="1737360"/>
          </a:xfrm>
          <a:prstGeom prst="ellipse">
            <a:avLst/>
          </a:prstGeom>
          <a:solidFill>
            <a:srgbClr val="000000">
              <a:alpha val="0"/>
            </a:srgbClr>
          </a:solidFill>
          <a:ln w="211667">
            <a:solidFill>
              <a:srgbClr val="FF9800"/>
            </a:solidFill>
            <a:prstDash val="solid"/>
          </a:ln>
        </p:spPr>
      </p:sp>
      <p:sp>
        <p:nvSpPr>
          <p:cNvPr id="12" name="StaticPath"/>
          <p:cNvSpPr/>
          <p:nvPr/>
        </p:nvSpPr>
        <p:spPr>
          <a:xfrm>
            <a:off x="285750" y="204788"/>
            <a:ext cx="482918" cy="482917"/>
          </a:xfrm>
          <a:prstGeom prst="ellipse">
            <a:avLst/>
          </a:prstGeom>
          <a:solidFill>
            <a:srgbClr val="000000"/>
          </a:solidFill>
          <a:ln/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ticPath"/>
          <p:cNvSpPr/>
          <p:nvPr/>
        </p:nvSpPr>
        <p:spPr>
          <a:xfrm>
            <a:off x="-842581" y="437150"/>
            <a:ext cx="4014788" cy="4014788"/>
          </a:xfrm>
          <a:prstGeom prst="ellipse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3" name="Title"/>
          <p:cNvSpPr/>
          <p:nvPr/>
        </p:nvSpPr>
        <p:spPr>
          <a:xfrm>
            <a:off x="285417" y="2160080"/>
            <a:ext cx="3467148" cy="8233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 rtl="1">
              <a:buNone/>
            </a:pPr>
            <a:r>
              <a:rPr lang="en-US" sz="2800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B Nazanin" panose="00000400000000000000" pitchFamily="2" charset="-78"/>
              </a:rPr>
              <a:t>📢 چالش‌های پیاده‌سازی حمل‌ونقل هوشمند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4" name="StaticPath"/>
          <p:cNvSpPr/>
          <p:nvPr/>
        </p:nvSpPr>
        <p:spPr>
          <a:xfrm>
            <a:off x="6677739" y="195072"/>
            <a:ext cx="911543" cy="911543"/>
          </a:xfrm>
          <a:prstGeom prst="ellipse">
            <a:avLst/>
          </a:prstGeom>
          <a:solidFill>
            <a:srgbClr val="000000"/>
          </a:solidFill>
          <a:ln/>
        </p:spPr>
      </p:sp>
      <p:sp>
        <p:nvSpPr>
          <p:cNvPr id="5" name="StaticPath"/>
          <p:cNvSpPr/>
          <p:nvPr/>
        </p:nvSpPr>
        <p:spPr>
          <a:xfrm>
            <a:off x="7963376" y="4002548"/>
            <a:ext cx="677228" cy="677228"/>
          </a:xfrm>
          <a:prstGeom prst="ellipse">
            <a:avLst/>
          </a:prstGeom>
          <a:solidFill>
            <a:srgbClr val="FF9800"/>
          </a:solidFill>
          <a:ln/>
        </p:spPr>
      </p:sp>
      <p:sp>
        <p:nvSpPr>
          <p:cNvPr id="6" name="StaticPath"/>
          <p:cNvSpPr/>
          <p:nvPr/>
        </p:nvSpPr>
        <p:spPr>
          <a:xfrm>
            <a:off x="-1162717" y="-991076"/>
            <a:ext cx="2514600" cy="2514600"/>
          </a:xfrm>
          <a:prstGeom prst="ellipse">
            <a:avLst/>
          </a:prstGeom>
          <a:solidFill>
            <a:srgbClr val="000000">
              <a:alpha val="0"/>
            </a:srgbClr>
          </a:solidFill>
          <a:ln w="423333">
            <a:solidFill>
              <a:srgbClr val="FF9800"/>
            </a:solidFill>
            <a:prstDash val="solid"/>
          </a:ln>
        </p:spPr>
      </p:sp>
      <p:sp>
        <p:nvSpPr>
          <p:cNvPr id="7" name="Question topic"/>
          <p:cNvSpPr/>
          <p:nvPr/>
        </p:nvSpPr>
        <p:spPr>
          <a:xfrm>
            <a:off x="2950607" y="689991"/>
            <a:ext cx="2286000" cy="3013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 rtl="1">
              <a:buNone/>
            </a:pPr>
            <a:r>
              <a:rPr lang="en-US" sz="14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B Nazanin" panose="00000400000000000000" pitchFamily="2" charset="-78"/>
              </a:rPr>
              <a:t>چالش‌های تکنولوژیکی و اقتصادی</a:t>
            </a:r>
            <a:endParaRPr lang="en-US" sz="1400" dirty="0">
              <a:cs typeface="B Nazanin" panose="00000400000000000000" pitchFamily="2" charset="-78"/>
            </a:endParaRPr>
          </a:p>
        </p:txBody>
      </p:sp>
      <p:sp>
        <p:nvSpPr>
          <p:cNvPr id="8" name="Text"/>
          <p:cNvSpPr/>
          <p:nvPr/>
        </p:nvSpPr>
        <p:spPr>
          <a:xfrm>
            <a:off x="5105067" y="2444544"/>
            <a:ext cx="2810589" cy="14315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 rtl="1">
              <a:buNone/>
            </a:pPr>
            <a:r>
              <a:rPr lang="en-US" sz="20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B Nazanin" panose="00000400000000000000" pitchFamily="2" charset="-78"/>
              </a:rPr>
              <a:t>از جمله موانع مهم می‌توان به هزینه‌های پیاده‌سازی، مشکلات امنیت سایبری و مقاومت اجتماعی در برابر تغییرات اشاره کرد.</a:t>
            </a: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9" name="Question"/>
          <p:cNvSpPr/>
          <p:nvPr/>
        </p:nvSpPr>
        <p:spPr>
          <a:xfrm>
            <a:off x="5408343" y="1518428"/>
            <a:ext cx="2381250" cy="2583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 rtl="1">
              <a:buNone/>
            </a:pPr>
            <a:r>
              <a:rPr lang="en-US" sz="20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B Nazanin" panose="00000400000000000000" pitchFamily="2" charset="-78"/>
              </a:rPr>
              <a:t>چه موانعی بر سر راه گسترش سیستم‌های حمل‌ونقل هوشمند وجود دارد؟</a:t>
            </a: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10" name="StaticPath"/>
          <p:cNvSpPr/>
          <p:nvPr/>
        </p:nvSpPr>
        <p:spPr>
          <a:xfrm>
            <a:off x="2976229" y="323231"/>
            <a:ext cx="2128838" cy="1020128"/>
          </a:xfrm>
          <a:prstGeom prst="ellipse">
            <a:avLst/>
          </a:prstGeom>
          <a:solidFill>
            <a:srgbClr val="000000">
              <a:alpha val="0"/>
            </a:srgbClr>
          </a:solidFill>
          <a:ln w="12700">
            <a:solidFill>
              <a:srgbClr val="000000"/>
            </a:solidFill>
            <a:prstDash val="solid"/>
          </a:ln>
        </p:spPr>
        <p:txBody>
          <a:bodyPr/>
          <a:lstStyle/>
          <a:p>
            <a:pPr algn="r" rtl="1"/>
            <a:endParaRPr lang="en-US" sz="2400" dirty="0">
              <a:latin typeface="+mj-lt"/>
              <a:cs typeface="B Nazanin" panose="00000400000000000000" pitchFamily="2" charset="-7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ticPath"/>
          <p:cNvSpPr/>
          <p:nvPr/>
        </p:nvSpPr>
        <p:spPr>
          <a:xfrm>
            <a:off x="7143750" y="0"/>
            <a:ext cx="2000250" cy="5143500"/>
          </a:xfrm>
          <a:prstGeom prst="rect">
            <a:avLst/>
          </a:prstGeom>
          <a:solidFill>
            <a:srgbClr val="FF9800"/>
          </a:solidFill>
          <a:ln/>
        </p:spPr>
      </p:sp>
      <p:sp>
        <p:nvSpPr>
          <p:cNvPr id="3" name="Title"/>
          <p:cNvSpPr/>
          <p:nvPr/>
        </p:nvSpPr>
        <p:spPr>
          <a:xfrm>
            <a:off x="1190625" y="357188"/>
            <a:ext cx="5715000" cy="571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 rtl="1">
              <a:buNone/>
            </a:pPr>
            <a:r>
              <a:rPr lang="en-US" sz="1900" b="1" dirty="0">
                <a:solidFill>
                  <a:srgbClr val="333333"/>
                </a:solidFill>
                <a:latin typeface="OpenSans-Bold" pitchFamily="34" charset="0"/>
                <a:ea typeface="OpenSans-Bold" pitchFamily="34" charset="-122"/>
                <a:cs typeface="B Nazanin" panose="00000400000000000000" pitchFamily="2" charset="-78"/>
              </a:rPr>
              <a:t>🚀 آینده حمل‌ونقل هوشمند</a:t>
            </a:r>
            <a:endParaRPr lang="en-US" sz="1900" dirty="0">
              <a:cs typeface="B Nazanin" panose="00000400000000000000" pitchFamily="2" charset="-78"/>
            </a:endParaRPr>
          </a:p>
        </p:txBody>
      </p:sp>
      <p:sp>
        <p:nvSpPr>
          <p:cNvPr id="4" name="Subtitle 1"/>
          <p:cNvSpPr/>
          <p:nvPr/>
        </p:nvSpPr>
        <p:spPr>
          <a:xfrm>
            <a:off x="714375" y="1190625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 rtl="1">
              <a:buNone/>
            </a:pPr>
            <a:r>
              <a:rPr lang="en-US" sz="1371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B Nazanin" panose="00000400000000000000" pitchFamily="2" charset="-78"/>
              </a:rPr>
              <a:t>📡 ارتباطات 6G و حمل‌ونقل</a:t>
            </a:r>
            <a:endParaRPr lang="en-US" sz="1371" dirty="0">
              <a:cs typeface="B Nazanin" panose="00000400000000000000" pitchFamily="2" charset="-78"/>
            </a:endParaRPr>
          </a:p>
        </p:txBody>
      </p:sp>
      <p:sp>
        <p:nvSpPr>
          <p:cNvPr id="5" name="Paragraph 1"/>
          <p:cNvSpPr/>
          <p:nvPr/>
        </p:nvSpPr>
        <p:spPr>
          <a:xfrm>
            <a:off x="714375" y="1571625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 rtl="1">
              <a:buNone/>
            </a:pPr>
            <a:r>
              <a:rPr lang="en-US" sz="1367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B Nazanin" panose="00000400000000000000" pitchFamily="2" charset="-78"/>
              </a:rPr>
              <a:t>پیش‌بینی می‌شود که فناوری 6G سرعت و دقت ارتباطات بین خودروهای هوشمند را افزایش دهد.</a:t>
            </a:r>
            <a:endParaRPr lang="en-US" sz="1367" dirty="0">
              <a:cs typeface="B Nazanin" panose="00000400000000000000" pitchFamily="2" charset="-78"/>
            </a:endParaRPr>
          </a:p>
        </p:txBody>
      </p:sp>
      <p:sp>
        <p:nvSpPr>
          <p:cNvPr id="6" name="Subtitle 2"/>
          <p:cNvSpPr/>
          <p:nvPr/>
        </p:nvSpPr>
        <p:spPr>
          <a:xfrm>
            <a:off x="714375" y="2524125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 rtl="1">
              <a:buNone/>
            </a:pPr>
            <a:r>
              <a:rPr lang="en-US" sz="1371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B Nazanin" panose="00000400000000000000" pitchFamily="2" charset="-78"/>
              </a:rPr>
              <a:t>🔬 پیشرفت در هوش مصنوعی</a:t>
            </a:r>
            <a:endParaRPr lang="en-US" sz="1371" dirty="0">
              <a:cs typeface="B Nazanin" panose="00000400000000000000" pitchFamily="2" charset="-78"/>
            </a:endParaRPr>
          </a:p>
        </p:txBody>
      </p:sp>
      <p:sp>
        <p:nvSpPr>
          <p:cNvPr id="7" name="Paragraph 2"/>
          <p:cNvSpPr/>
          <p:nvPr/>
        </p:nvSpPr>
        <p:spPr>
          <a:xfrm>
            <a:off x="714375" y="2905125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 rtl="1">
              <a:buNone/>
            </a:pPr>
            <a:r>
              <a:rPr lang="en-US" sz="1367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B Nazanin" panose="00000400000000000000" pitchFamily="2" charset="-78"/>
              </a:rPr>
              <a:t>سیستم‌های مبتنی بر یادگیری عمیق به خودروهای خودران امکان تصمیم‌گیری پیشرفته‌تر و تعامل بهتر با محیط را می‌دهند.</a:t>
            </a:r>
            <a:endParaRPr lang="en-US" sz="1367" dirty="0">
              <a:cs typeface="B Nazanin" panose="00000400000000000000" pitchFamily="2" charset="-78"/>
            </a:endParaRPr>
          </a:p>
        </p:txBody>
      </p:sp>
      <p:sp>
        <p:nvSpPr>
          <p:cNvPr id="8" name="Subtitle 3"/>
          <p:cNvSpPr/>
          <p:nvPr/>
        </p:nvSpPr>
        <p:spPr>
          <a:xfrm>
            <a:off x="714375" y="3619500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 rtl="1">
              <a:buNone/>
            </a:pPr>
            <a:r>
              <a:rPr lang="en-US" sz="1371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B Nazanin" panose="00000400000000000000" pitchFamily="2" charset="-78"/>
              </a:rPr>
              <a:t>🌍 تأثیر جهانی</a:t>
            </a:r>
            <a:endParaRPr lang="en-US" sz="1371" dirty="0">
              <a:cs typeface="B Nazanin" panose="00000400000000000000" pitchFamily="2" charset="-78"/>
            </a:endParaRPr>
          </a:p>
        </p:txBody>
      </p:sp>
      <p:sp>
        <p:nvSpPr>
          <p:cNvPr id="9" name="Paragraph 3"/>
          <p:cNvSpPr/>
          <p:nvPr/>
        </p:nvSpPr>
        <p:spPr>
          <a:xfrm>
            <a:off x="714375" y="4000500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 rtl="1">
              <a:buNone/>
            </a:pPr>
            <a:r>
              <a:rPr lang="en-US" sz="1367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B Nazanin" panose="00000400000000000000" pitchFamily="2" charset="-78"/>
              </a:rPr>
              <a:t>انتظار می‌رود حمل‌ونقل هوشمند در سال‌های آینده به یکی از ارکان اصلی شهرهای هوشمند تبدیل شود.</a:t>
            </a:r>
            <a:endParaRPr lang="en-US" sz="1367" dirty="0">
              <a:cs typeface="B Nazanin" panose="00000400000000000000" pitchFamily="2" charset="-78"/>
            </a:endParaRPr>
          </a:p>
        </p:txBody>
      </p:sp>
      <p:pic>
        <p:nvPicPr>
          <p:cNvPr id="10" name="Imag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875" y="1333500"/>
            <a:ext cx="2476500" cy="2476500"/>
          </a:xfrm>
          <a:prstGeom prst="rect">
            <a:avLst/>
          </a:prstGeom>
        </p:spPr>
      </p:pic>
      <p:sp>
        <p:nvSpPr>
          <p:cNvPr id="11" name="StaticPath"/>
          <p:cNvSpPr/>
          <p:nvPr/>
        </p:nvSpPr>
        <p:spPr>
          <a:xfrm>
            <a:off x="-1309687" y="3810000"/>
            <a:ext cx="1737360" cy="1737360"/>
          </a:xfrm>
          <a:prstGeom prst="ellipse">
            <a:avLst/>
          </a:prstGeom>
          <a:solidFill>
            <a:srgbClr val="000000">
              <a:alpha val="0"/>
            </a:srgbClr>
          </a:solidFill>
          <a:ln w="211667">
            <a:solidFill>
              <a:srgbClr val="FF9800"/>
            </a:solidFill>
            <a:prstDash val="solid"/>
          </a:ln>
        </p:spPr>
      </p:sp>
      <p:sp>
        <p:nvSpPr>
          <p:cNvPr id="12" name="StaticPath"/>
          <p:cNvSpPr/>
          <p:nvPr/>
        </p:nvSpPr>
        <p:spPr>
          <a:xfrm>
            <a:off x="285750" y="204788"/>
            <a:ext cx="482918" cy="482917"/>
          </a:xfrm>
          <a:prstGeom prst="ellipse">
            <a:avLst/>
          </a:prstGeom>
          <a:solidFill>
            <a:srgbClr val="000000"/>
          </a:solidFill>
          <a:ln/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ticPath"/>
          <p:cNvSpPr/>
          <p:nvPr/>
        </p:nvSpPr>
        <p:spPr>
          <a:xfrm>
            <a:off x="3852767" y="169640"/>
            <a:ext cx="3157538" cy="3157538"/>
          </a:xfrm>
          <a:prstGeom prst="ellipse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3" name="StaticPath"/>
          <p:cNvSpPr/>
          <p:nvPr/>
        </p:nvSpPr>
        <p:spPr>
          <a:xfrm>
            <a:off x="3906869" y="-1913049"/>
            <a:ext cx="2428875" cy="2428875"/>
          </a:xfrm>
          <a:prstGeom prst="ellipse">
            <a:avLst/>
          </a:prstGeom>
          <a:solidFill>
            <a:srgbClr val="000000">
              <a:alpha val="0"/>
            </a:srgbClr>
          </a:solidFill>
          <a:ln w="423333">
            <a:solidFill>
              <a:srgbClr val="FF9800"/>
            </a:solidFill>
            <a:prstDash val="solid"/>
          </a:ln>
        </p:spPr>
      </p:sp>
      <p:sp>
        <p:nvSpPr>
          <p:cNvPr id="4" name="Title"/>
          <p:cNvSpPr/>
          <p:nvPr/>
        </p:nvSpPr>
        <p:spPr>
          <a:xfrm>
            <a:off x="4304062" y="1697879"/>
            <a:ext cx="2302794" cy="2776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 rtl="1">
              <a:buNone/>
            </a:pPr>
            <a:r>
              <a:rPr lang="en-US" sz="2121" b="1" dirty="0">
                <a:solidFill>
                  <a:srgbClr val="333333"/>
                </a:solidFill>
                <a:latin typeface="OpenSans-Bold" pitchFamily="34" charset="0"/>
                <a:ea typeface="OpenSans-Bold" pitchFamily="34" charset="-122"/>
                <a:cs typeface="B Nazanin" panose="00000400000000000000" pitchFamily="2" charset="-78"/>
              </a:rPr>
              <a:t>📌 راهکارهای بهبود حمل‌ونقل هوشمند</a:t>
            </a:r>
            <a:endParaRPr lang="en-US" sz="2121" dirty="0">
              <a:cs typeface="B Nazanin" panose="00000400000000000000" pitchFamily="2" charset="-78"/>
            </a:endParaRPr>
          </a:p>
        </p:txBody>
      </p:sp>
      <p:sp>
        <p:nvSpPr>
          <p:cNvPr id="5" name="Bullet circle 1"/>
          <p:cNvSpPr/>
          <p:nvPr/>
        </p:nvSpPr>
        <p:spPr>
          <a:xfrm>
            <a:off x="2914221" y="344631"/>
            <a:ext cx="474345" cy="474345"/>
          </a:xfrm>
          <a:prstGeom prst="ellipse">
            <a:avLst/>
          </a:prstGeom>
          <a:solidFill>
            <a:srgbClr val="FF9800"/>
          </a:solidFill>
          <a:ln/>
        </p:spPr>
      </p:sp>
      <p:sp>
        <p:nvSpPr>
          <p:cNvPr id="6" name="Bullet index 1"/>
          <p:cNvSpPr/>
          <p:nvPr/>
        </p:nvSpPr>
        <p:spPr>
          <a:xfrm>
            <a:off x="2912840" y="454169"/>
            <a:ext cx="475726" cy="24107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 rtl="1">
              <a:buNone/>
            </a:pPr>
            <a:r>
              <a:rPr lang="en-US" sz="1493" b="1" dirty="0">
                <a:solidFill>
                  <a:srgbClr val="333333"/>
                </a:solidFill>
                <a:latin typeface="Prompt-Bold" pitchFamily="34" charset="0"/>
                <a:ea typeface="Prompt-Bold" pitchFamily="34" charset="-122"/>
                <a:cs typeface="B Nazanin" panose="00000400000000000000" pitchFamily="2" charset="-78"/>
              </a:rPr>
              <a:t>01</a:t>
            </a:r>
            <a:endParaRPr lang="en-US" sz="1493" dirty="0">
              <a:cs typeface="B Nazanin" panose="00000400000000000000" pitchFamily="2" charset="-78"/>
            </a:endParaRPr>
          </a:p>
        </p:txBody>
      </p:sp>
      <p:sp>
        <p:nvSpPr>
          <p:cNvPr id="7" name="Bullet text 1"/>
          <p:cNvSpPr/>
          <p:nvPr/>
        </p:nvSpPr>
        <p:spPr>
          <a:xfrm>
            <a:off x="291632" y="461587"/>
            <a:ext cx="2525268" cy="2497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 rtl="1">
              <a:buNone/>
            </a:pPr>
            <a:r>
              <a:rPr lang="en-US" sz="1100" dirty="0">
                <a:solidFill>
                  <a:srgbClr val="333333"/>
                </a:solidFill>
                <a:latin typeface="OpenSans-Regular" pitchFamily="34" charset="0"/>
                <a:ea typeface="OpenSans-Regular" pitchFamily="34" charset="-122"/>
                <a:cs typeface="B Nazanin" panose="00000400000000000000" pitchFamily="2" charset="-78"/>
              </a:rPr>
              <a:t>✅ **گسترش زیرساخت‌های دیجیتال** برای تسهیل ارتباطات بین وسایل نقلیه</a:t>
            </a:r>
            <a:endParaRPr lang="en-US" sz="1100" dirty="0">
              <a:cs typeface="B Nazanin" panose="00000400000000000000" pitchFamily="2" charset="-78"/>
            </a:endParaRPr>
          </a:p>
        </p:txBody>
      </p:sp>
      <p:sp>
        <p:nvSpPr>
          <p:cNvPr id="8" name="Bullet circle 2"/>
          <p:cNvSpPr/>
          <p:nvPr/>
        </p:nvSpPr>
        <p:spPr>
          <a:xfrm>
            <a:off x="2914221" y="1106631"/>
            <a:ext cx="474345" cy="474345"/>
          </a:xfrm>
          <a:prstGeom prst="ellipse">
            <a:avLst/>
          </a:prstGeom>
          <a:solidFill>
            <a:srgbClr val="FF9800"/>
          </a:solidFill>
          <a:ln/>
        </p:spPr>
      </p:sp>
      <p:sp>
        <p:nvSpPr>
          <p:cNvPr id="9" name="Bullet index 2"/>
          <p:cNvSpPr/>
          <p:nvPr/>
        </p:nvSpPr>
        <p:spPr>
          <a:xfrm>
            <a:off x="2914221" y="1246553"/>
            <a:ext cx="475726" cy="24107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 rtl="1">
              <a:buNone/>
            </a:pPr>
            <a:r>
              <a:rPr lang="en-US" sz="1493" b="1" dirty="0">
                <a:solidFill>
                  <a:srgbClr val="333333"/>
                </a:solidFill>
                <a:latin typeface="Prompt-Bold" pitchFamily="34" charset="0"/>
                <a:ea typeface="Prompt-Bold" pitchFamily="34" charset="-122"/>
                <a:cs typeface="B Nazanin" panose="00000400000000000000" pitchFamily="2" charset="-78"/>
              </a:rPr>
              <a:t>02</a:t>
            </a:r>
            <a:endParaRPr lang="en-US" sz="1493" dirty="0">
              <a:cs typeface="B Nazanin" panose="00000400000000000000" pitchFamily="2" charset="-78"/>
            </a:endParaRPr>
          </a:p>
        </p:txBody>
      </p:sp>
      <p:sp>
        <p:nvSpPr>
          <p:cNvPr id="10" name="Bullet text 2"/>
          <p:cNvSpPr/>
          <p:nvPr/>
        </p:nvSpPr>
        <p:spPr>
          <a:xfrm>
            <a:off x="291632" y="1223587"/>
            <a:ext cx="2525268" cy="2497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 rtl="1">
              <a:buNone/>
            </a:pPr>
            <a:r>
              <a:rPr lang="en-US" sz="1100" dirty="0">
                <a:solidFill>
                  <a:srgbClr val="333333"/>
                </a:solidFill>
                <a:latin typeface="OpenSans-Regular" pitchFamily="34" charset="0"/>
                <a:ea typeface="OpenSans-Regular" pitchFamily="34" charset="-122"/>
                <a:cs typeface="B Nazanin" panose="00000400000000000000" pitchFamily="2" charset="-78"/>
              </a:rPr>
              <a:t>🔋 **سرمایه‌گذاری در خودروهای الکتریکی** برای کاهش آلودگی</a:t>
            </a:r>
            <a:endParaRPr lang="en-US" sz="1100" dirty="0">
              <a:cs typeface="B Nazanin" panose="00000400000000000000" pitchFamily="2" charset="-78"/>
            </a:endParaRPr>
          </a:p>
        </p:txBody>
      </p:sp>
      <p:sp>
        <p:nvSpPr>
          <p:cNvPr id="11" name="Bullet circle 3"/>
          <p:cNvSpPr/>
          <p:nvPr/>
        </p:nvSpPr>
        <p:spPr>
          <a:xfrm>
            <a:off x="2914221" y="1868631"/>
            <a:ext cx="474345" cy="474345"/>
          </a:xfrm>
          <a:prstGeom prst="ellipse">
            <a:avLst/>
          </a:prstGeom>
          <a:solidFill>
            <a:srgbClr val="FF9800"/>
          </a:solidFill>
          <a:ln/>
        </p:spPr>
      </p:sp>
      <p:sp>
        <p:nvSpPr>
          <p:cNvPr id="12" name="Bullet index 3"/>
          <p:cNvSpPr/>
          <p:nvPr/>
        </p:nvSpPr>
        <p:spPr>
          <a:xfrm>
            <a:off x="2912840" y="2005523"/>
            <a:ext cx="475726" cy="24107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 rtl="1">
              <a:buNone/>
            </a:pPr>
            <a:r>
              <a:rPr lang="en-US" sz="1493" b="1" dirty="0">
                <a:solidFill>
                  <a:srgbClr val="333333"/>
                </a:solidFill>
                <a:latin typeface="Prompt-Bold" pitchFamily="34" charset="0"/>
                <a:ea typeface="Prompt-Bold" pitchFamily="34" charset="-122"/>
                <a:cs typeface="B Nazanin" panose="00000400000000000000" pitchFamily="2" charset="-78"/>
              </a:rPr>
              <a:t>03</a:t>
            </a:r>
            <a:endParaRPr lang="en-US" sz="1493" dirty="0">
              <a:cs typeface="B Nazanin" panose="00000400000000000000" pitchFamily="2" charset="-78"/>
            </a:endParaRPr>
          </a:p>
        </p:txBody>
      </p:sp>
      <p:sp>
        <p:nvSpPr>
          <p:cNvPr id="13" name="Bullet text 3"/>
          <p:cNvSpPr/>
          <p:nvPr/>
        </p:nvSpPr>
        <p:spPr>
          <a:xfrm>
            <a:off x="291632" y="1985587"/>
            <a:ext cx="2525268" cy="2497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 rtl="1">
              <a:buNone/>
            </a:pPr>
            <a:r>
              <a:rPr lang="en-US" sz="1100" dirty="0">
                <a:solidFill>
                  <a:srgbClr val="333333"/>
                </a:solidFill>
                <a:latin typeface="OpenSans-Regular" pitchFamily="34" charset="0"/>
                <a:ea typeface="OpenSans-Regular" pitchFamily="34" charset="-122"/>
                <a:cs typeface="B Nazanin" panose="00000400000000000000" pitchFamily="2" charset="-78"/>
              </a:rPr>
              <a:t>📡 **استفاده از اینترنت اشیا** برای نظارت و بهینه‌سازی ترافیک</a:t>
            </a:r>
            <a:endParaRPr lang="en-US" sz="1100" dirty="0">
              <a:cs typeface="B Nazanin" panose="00000400000000000000" pitchFamily="2" charset="-78"/>
            </a:endParaRPr>
          </a:p>
        </p:txBody>
      </p:sp>
      <p:sp>
        <p:nvSpPr>
          <p:cNvPr id="14" name="Bullet circle 4"/>
          <p:cNvSpPr/>
          <p:nvPr/>
        </p:nvSpPr>
        <p:spPr>
          <a:xfrm>
            <a:off x="2914221" y="2630631"/>
            <a:ext cx="474345" cy="474345"/>
          </a:xfrm>
          <a:prstGeom prst="ellipse">
            <a:avLst/>
          </a:prstGeom>
          <a:solidFill>
            <a:srgbClr val="FF9800"/>
          </a:solidFill>
          <a:ln/>
        </p:spPr>
      </p:sp>
      <p:sp>
        <p:nvSpPr>
          <p:cNvPr id="15" name="Bullet index 4"/>
          <p:cNvSpPr/>
          <p:nvPr/>
        </p:nvSpPr>
        <p:spPr>
          <a:xfrm>
            <a:off x="2914221" y="2740169"/>
            <a:ext cx="475726" cy="24107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 rtl="1">
              <a:buNone/>
            </a:pPr>
            <a:r>
              <a:rPr lang="en-US" sz="1493" b="1" dirty="0">
                <a:solidFill>
                  <a:srgbClr val="333333"/>
                </a:solidFill>
                <a:latin typeface="Prompt-Bold" pitchFamily="34" charset="0"/>
                <a:ea typeface="Prompt-Bold" pitchFamily="34" charset="-122"/>
                <a:cs typeface="B Nazanin" panose="00000400000000000000" pitchFamily="2" charset="-78"/>
              </a:rPr>
              <a:t>04</a:t>
            </a:r>
            <a:endParaRPr lang="en-US" sz="1493" dirty="0">
              <a:cs typeface="B Nazanin" panose="00000400000000000000" pitchFamily="2" charset="-78"/>
            </a:endParaRPr>
          </a:p>
        </p:txBody>
      </p:sp>
      <p:sp>
        <p:nvSpPr>
          <p:cNvPr id="16" name="Bullet text 4"/>
          <p:cNvSpPr/>
          <p:nvPr/>
        </p:nvSpPr>
        <p:spPr>
          <a:xfrm>
            <a:off x="291632" y="2747587"/>
            <a:ext cx="2525268" cy="2497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 rtl="1">
              <a:buNone/>
            </a:pPr>
            <a:r>
              <a:rPr lang="en-US" sz="1100" dirty="0">
                <a:solidFill>
                  <a:srgbClr val="333333"/>
                </a:solidFill>
                <a:latin typeface="OpenSans-Regular" pitchFamily="34" charset="0"/>
                <a:ea typeface="OpenSans-Regular" pitchFamily="34" charset="-122"/>
                <a:cs typeface="B Nazanin" panose="00000400000000000000" pitchFamily="2" charset="-78"/>
              </a:rPr>
              <a:t>🚦 **بهبود سیستم‌های کنترل ترافیک هوشمند** جهت کاهش ازدحام</a:t>
            </a:r>
            <a:endParaRPr lang="en-US" sz="1100" dirty="0">
              <a:cs typeface="B Nazanin" panose="00000400000000000000" pitchFamily="2" charset="-78"/>
            </a:endParaRPr>
          </a:p>
        </p:txBody>
      </p:sp>
      <p:sp>
        <p:nvSpPr>
          <p:cNvPr id="17" name="Bullet circle 5"/>
          <p:cNvSpPr/>
          <p:nvPr/>
        </p:nvSpPr>
        <p:spPr>
          <a:xfrm>
            <a:off x="2914221" y="3392631"/>
            <a:ext cx="474345" cy="474345"/>
          </a:xfrm>
          <a:prstGeom prst="ellipse">
            <a:avLst/>
          </a:prstGeom>
          <a:solidFill>
            <a:srgbClr val="FF9800"/>
          </a:solidFill>
          <a:ln/>
        </p:spPr>
      </p:sp>
      <p:sp>
        <p:nvSpPr>
          <p:cNvPr id="18" name="Bullet index 5"/>
          <p:cNvSpPr/>
          <p:nvPr/>
        </p:nvSpPr>
        <p:spPr>
          <a:xfrm>
            <a:off x="2914221" y="3510798"/>
            <a:ext cx="475726" cy="24107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 rtl="1">
              <a:buNone/>
            </a:pPr>
            <a:r>
              <a:rPr lang="en-US" sz="1493" b="1" dirty="0">
                <a:solidFill>
                  <a:srgbClr val="333333"/>
                </a:solidFill>
                <a:latin typeface="Prompt-Bold" pitchFamily="34" charset="0"/>
                <a:ea typeface="Prompt-Bold" pitchFamily="34" charset="-122"/>
                <a:cs typeface="B Nazanin" panose="00000400000000000000" pitchFamily="2" charset="-78"/>
              </a:rPr>
              <a:t>05</a:t>
            </a:r>
            <a:endParaRPr lang="en-US" sz="1493" dirty="0">
              <a:cs typeface="B Nazanin" panose="00000400000000000000" pitchFamily="2" charset="-78"/>
            </a:endParaRPr>
          </a:p>
        </p:txBody>
      </p:sp>
      <p:sp>
        <p:nvSpPr>
          <p:cNvPr id="19" name="Bullet text 5"/>
          <p:cNvSpPr/>
          <p:nvPr/>
        </p:nvSpPr>
        <p:spPr>
          <a:xfrm>
            <a:off x="190453" y="3504949"/>
            <a:ext cx="2525268" cy="2497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 rtl="1">
              <a:buNone/>
            </a:pPr>
            <a:r>
              <a:rPr lang="en-US" sz="1200" dirty="0">
                <a:solidFill>
                  <a:srgbClr val="333333"/>
                </a:solidFill>
                <a:latin typeface="OpenSans-Regular" pitchFamily="34" charset="0"/>
                <a:ea typeface="OpenSans-Regular" pitchFamily="34" charset="-122"/>
                <a:cs typeface="B Nazanin" panose="00000400000000000000" pitchFamily="2" charset="-78"/>
              </a:rPr>
              <a:t>📊 **افزایش تحلیل داده‌ها** برای تصمیم‌گیری هوشمندتر در حمل‌ونقل</a:t>
            </a:r>
            <a:endParaRPr lang="en-US" sz="1200" dirty="0">
              <a:cs typeface="B Nazanin" panose="00000400000000000000" pitchFamily="2" charset="-78"/>
            </a:endParaRPr>
          </a:p>
        </p:txBody>
      </p:sp>
      <p:pic>
        <p:nvPicPr>
          <p:cNvPr id="20" name="Imag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9916" y="2586085"/>
            <a:ext cx="2383631" cy="238363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ticPath"/>
          <p:cNvSpPr/>
          <p:nvPr/>
        </p:nvSpPr>
        <p:spPr>
          <a:xfrm>
            <a:off x="4192619" y="703707"/>
            <a:ext cx="2154555" cy="3734753"/>
          </a:xfrm>
          <a:prstGeom prst="rect">
            <a:avLst/>
          </a:prstGeom>
          <a:solidFill>
            <a:srgbClr val="FF9800"/>
          </a:solidFill>
          <a:ln/>
        </p:spPr>
      </p:sp>
      <p:pic>
        <p:nvPicPr>
          <p:cNvPr id="3" name="Imag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256" y="1023937"/>
            <a:ext cx="3095625" cy="3095625"/>
          </a:xfrm>
          <a:prstGeom prst="rect">
            <a:avLst/>
          </a:prstGeom>
        </p:spPr>
      </p:pic>
      <p:sp>
        <p:nvSpPr>
          <p:cNvPr id="4" name="Question 1"/>
          <p:cNvSpPr/>
          <p:nvPr/>
        </p:nvSpPr>
        <p:spPr>
          <a:xfrm>
            <a:off x="4306205" y="902922"/>
            <a:ext cx="1927336" cy="5166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 rtl="1">
              <a:buNone/>
            </a:pPr>
            <a:r>
              <a:rPr lang="en-US" sz="1014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B Nazanin" panose="00000400000000000000" pitchFamily="2" charset="-78"/>
              </a:rPr>
              <a:t>🚗 آیا شهرهای هوشمند می‌توانند ترافیک را به صفر برسانند؟</a:t>
            </a:r>
            <a:endParaRPr lang="en-US" sz="1014" dirty="0">
              <a:cs typeface="B Nazanin" panose="00000400000000000000" pitchFamily="2" charset="-78"/>
            </a:endParaRPr>
          </a:p>
        </p:txBody>
      </p:sp>
      <p:sp>
        <p:nvSpPr>
          <p:cNvPr id="5" name="Answer 1"/>
          <p:cNvSpPr/>
          <p:nvPr/>
        </p:nvSpPr>
        <p:spPr>
          <a:xfrm>
            <a:off x="4298299" y="2557224"/>
            <a:ext cx="1943195" cy="163601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 rtl="1">
              <a:buNone/>
            </a:pPr>
            <a:r>
              <a:rPr lang="en-US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B Nazanin" panose="00000400000000000000" pitchFamily="2" charset="-78"/>
              </a:rPr>
              <a:t>شهرهای هوشمند با بهینه‌سازی مدیریت ترافیک و استفاده از وسایل نقلیه خودران، می‌توانند تا ۸۰٪ از ترافیک غیرضروری بکاهند.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6" name="StaticPath"/>
          <p:cNvSpPr/>
          <p:nvPr/>
        </p:nvSpPr>
        <p:spPr>
          <a:xfrm>
            <a:off x="4928235" y="1616107"/>
            <a:ext cx="682943" cy="682943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7" name="StaticPath"/>
          <p:cNvSpPr/>
          <p:nvPr/>
        </p:nvSpPr>
        <p:spPr>
          <a:xfrm>
            <a:off x="6584442" y="704374"/>
            <a:ext cx="2154555" cy="3734753"/>
          </a:xfrm>
          <a:prstGeom prst="rect">
            <a:avLst/>
          </a:prstGeom>
          <a:solidFill>
            <a:srgbClr val="FF9800"/>
          </a:solidFill>
          <a:ln/>
        </p:spPr>
      </p:sp>
      <p:sp>
        <p:nvSpPr>
          <p:cNvPr id="8" name="Question 2"/>
          <p:cNvSpPr/>
          <p:nvPr/>
        </p:nvSpPr>
        <p:spPr>
          <a:xfrm>
            <a:off x="6698028" y="903589"/>
            <a:ext cx="1927336" cy="5166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 rtl="1">
              <a:buNone/>
            </a:pPr>
            <a:r>
              <a:rPr lang="en-US" sz="1014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B Nazanin" panose="00000400000000000000" pitchFamily="2" charset="-78"/>
              </a:rPr>
              <a:t>📊 چگونه فناوری بلاکچین می‌تواند به بهینه‌سازی حمل‌ونقل کمک کند؟</a:t>
            </a:r>
            <a:endParaRPr lang="en-US" sz="1014" dirty="0">
              <a:cs typeface="B Nazanin" panose="00000400000000000000" pitchFamily="2" charset="-78"/>
            </a:endParaRPr>
          </a:p>
        </p:txBody>
      </p:sp>
      <p:sp>
        <p:nvSpPr>
          <p:cNvPr id="9" name="Answer 2"/>
          <p:cNvSpPr/>
          <p:nvPr/>
        </p:nvSpPr>
        <p:spPr>
          <a:xfrm>
            <a:off x="6674549" y="2843785"/>
            <a:ext cx="1943195" cy="102250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 rtl="1">
              <a:buNone/>
            </a:pPr>
            <a:r>
              <a:rPr lang="en-US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B Nazanin" panose="00000400000000000000" pitchFamily="2" charset="-78"/>
              </a:rPr>
              <a:t>بلاکچین می‌تواند برای مدیریت امنیت داده‌ها و تسهیل پرداخت‌های دیجیتال در سیستم‌های حمل‌ونقل مورد استفاده قرار گیرد.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10" name="StaticPath"/>
          <p:cNvSpPr/>
          <p:nvPr/>
        </p:nvSpPr>
        <p:spPr>
          <a:xfrm>
            <a:off x="7320058" y="1616773"/>
            <a:ext cx="682943" cy="682943"/>
          </a:xfrm>
          <a:prstGeom prst="ellipse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ticPath"/>
          <p:cNvSpPr/>
          <p:nvPr/>
        </p:nvSpPr>
        <p:spPr>
          <a:xfrm>
            <a:off x="120206" y="0"/>
            <a:ext cx="902970" cy="902970"/>
          </a:xfrm>
          <a:prstGeom prst="ellipse">
            <a:avLst/>
          </a:prstGeom>
          <a:solidFill>
            <a:srgbClr val="000000">
              <a:alpha val="0"/>
            </a:srgbClr>
          </a:solidFill>
          <a:ln w="169333">
            <a:solidFill>
              <a:srgbClr val="FF9800"/>
            </a:solidFill>
            <a:prstDash val="solid"/>
          </a:ln>
        </p:spPr>
      </p:sp>
      <p:sp>
        <p:nvSpPr>
          <p:cNvPr id="3" name="Title"/>
          <p:cNvSpPr/>
          <p:nvPr/>
        </p:nvSpPr>
        <p:spPr>
          <a:xfrm>
            <a:off x="2428875" y="274987"/>
            <a:ext cx="4286250" cy="5435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 rtl="1">
              <a:buNone/>
            </a:pPr>
            <a:r>
              <a:rPr lang="en-US" sz="2300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B Nazanin" panose="00000400000000000000" pitchFamily="2" charset="-78"/>
              </a:rPr>
              <a:t>🌟 بررسی آینده حمل‌ونقل هوشمند</a:t>
            </a:r>
            <a:endParaRPr lang="en-US" sz="2300" dirty="0">
              <a:cs typeface="B Nazanin" panose="00000400000000000000" pitchFamily="2" charset="-78"/>
            </a:endParaRPr>
          </a:p>
        </p:txBody>
      </p:sp>
      <p:sp>
        <p:nvSpPr>
          <p:cNvPr id="4" name="StaticPath"/>
          <p:cNvSpPr/>
          <p:nvPr/>
        </p:nvSpPr>
        <p:spPr>
          <a:xfrm>
            <a:off x="8304324" y="214312"/>
            <a:ext cx="602933" cy="602933"/>
          </a:xfrm>
          <a:prstGeom prst="ellipse">
            <a:avLst/>
          </a:prstGeom>
          <a:solidFill>
            <a:srgbClr val="FF9800"/>
          </a:solidFill>
          <a:ln/>
        </p:spPr>
      </p:sp>
      <p:sp>
        <p:nvSpPr>
          <p:cNvPr id="5" name="StaticPath"/>
          <p:cNvSpPr/>
          <p:nvPr/>
        </p:nvSpPr>
        <p:spPr>
          <a:xfrm>
            <a:off x="482679" y="1202627"/>
            <a:ext cx="2271713" cy="1594485"/>
          </a:xfrm>
          <a:prstGeom prst="rect">
            <a:avLst/>
          </a:prstGeom>
          <a:solidFill>
            <a:srgbClr val="FF9800"/>
          </a:solidFill>
          <a:ln w="12700">
            <a:solidFill>
              <a:srgbClr val="000000"/>
            </a:solidFill>
            <a:prstDash val="solid"/>
          </a:ln>
        </p:spPr>
      </p:sp>
      <p:sp>
        <p:nvSpPr>
          <p:cNvPr id="6" name="StaticPath"/>
          <p:cNvSpPr/>
          <p:nvPr/>
        </p:nvSpPr>
        <p:spPr>
          <a:xfrm>
            <a:off x="3426952" y="1202627"/>
            <a:ext cx="2271713" cy="1594485"/>
          </a:xfrm>
          <a:prstGeom prst="rect">
            <a:avLst/>
          </a:prstGeom>
          <a:solidFill>
            <a:srgbClr val="FF9800"/>
          </a:solidFill>
          <a:ln w="12700">
            <a:solidFill>
              <a:srgbClr val="000000"/>
            </a:solidFill>
            <a:prstDash val="solid"/>
          </a:ln>
        </p:spPr>
      </p:sp>
      <p:sp>
        <p:nvSpPr>
          <p:cNvPr id="7" name="StaticPath"/>
          <p:cNvSpPr/>
          <p:nvPr/>
        </p:nvSpPr>
        <p:spPr>
          <a:xfrm>
            <a:off x="6362890" y="1202627"/>
            <a:ext cx="2271713" cy="1594485"/>
          </a:xfrm>
          <a:prstGeom prst="rect">
            <a:avLst/>
          </a:prstGeom>
          <a:solidFill>
            <a:srgbClr val="FF9800"/>
          </a:solidFill>
          <a:ln w="12700">
            <a:solidFill>
              <a:srgbClr val="000000"/>
            </a:solidFill>
            <a:prstDash val="solid"/>
          </a:ln>
        </p:spPr>
      </p:sp>
      <p:sp>
        <p:nvSpPr>
          <p:cNvPr id="8" name="Form title 1"/>
          <p:cNvSpPr/>
          <p:nvPr/>
        </p:nvSpPr>
        <p:spPr>
          <a:xfrm>
            <a:off x="588264" y="1684591"/>
            <a:ext cx="2065828" cy="60618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 rtl="1">
              <a:buNone/>
            </a:pPr>
            <a:r>
              <a:rPr lang="en-US" sz="2156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B Nazanin" panose="00000400000000000000" pitchFamily="2" charset="-78"/>
              </a:rPr>
              <a:t>🤖 نقش ربات‌ها</a:t>
            </a:r>
            <a:endParaRPr lang="en-US" sz="2156" dirty="0">
              <a:cs typeface="B Nazanin" panose="00000400000000000000" pitchFamily="2" charset="-78"/>
            </a:endParaRPr>
          </a:p>
        </p:txBody>
      </p:sp>
      <p:sp>
        <p:nvSpPr>
          <p:cNvPr id="9" name="Form title 2"/>
          <p:cNvSpPr/>
          <p:nvPr/>
        </p:nvSpPr>
        <p:spPr>
          <a:xfrm>
            <a:off x="3532584" y="1703975"/>
            <a:ext cx="2065828" cy="60618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 rtl="1">
              <a:buNone/>
            </a:pPr>
            <a:r>
              <a:rPr lang="en-US" sz="2156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B Nazanin" panose="00000400000000000000" pitchFamily="2" charset="-78"/>
              </a:rPr>
              <a:t>🚀 سفرهای هوایی شهری</a:t>
            </a:r>
            <a:endParaRPr lang="en-US" sz="2156" dirty="0">
              <a:cs typeface="B Nazanin" panose="00000400000000000000" pitchFamily="2" charset="-78"/>
            </a:endParaRPr>
          </a:p>
        </p:txBody>
      </p:sp>
      <p:sp>
        <p:nvSpPr>
          <p:cNvPr id="10" name="Form title 3"/>
          <p:cNvSpPr/>
          <p:nvPr/>
        </p:nvSpPr>
        <p:spPr>
          <a:xfrm>
            <a:off x="6471904" y="1697926"/>
            <a:ext cx="2065828" cy="60618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 rtl="1">
              <a:buNone/>
            </a:pPr>
            <a:r>
              <a:rPr lang="en-US" sz="2156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B Nazanin" panose="00000400000000000000" pitchFamily="2" charset="-78"/>
              </a:rPr>
              <a:t>🔋 توسعه انرژی‌های پاک</a:t>
            </a:r>
            <a:endParaRPr lang="en-US" sz="2156" dirty="0">
              <a:cs typeface="B Nazanin" panose="00000400000000000000" pitchFamily="2" charset="-78"/>
            </a:endParaRPr>
          </a:p>
        </p:txBody>
      </p:sp>
      <p:sp>
        <p:nvSpPr>
          <p:cNvPr id="11" name="Form text 1"/>
          <p:cNvSpPr/>
          <p:nvPr/>
        </p:nvSpPr>
        <p:spPr>
          <a:xfrm>
            <a:off x="370665" y="3044857"/>
            <a:ext cx="2510028" cy="13926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 rtl="1">
              <a:buNone/>
            </a:pPr>
            <a:r>
              <a:rPr lang="en-US" sz="13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B Nazanin" panose="00000400000000000000" pitchFamily="2" charset="-78"/>
              </a:rPr>
              <a:t>ربات‌ها و سیستم‌های خودکار می‌توانند به مدیریت بهتر ترافیک و بهینه‌سازی مصرف انرژی کمک کنند.</a:t>
            </a:r>
            <a:endParaRPr lang="en-US" sz="1300" dirty="0">
              <a:cs typeface="B Nazanin" panose="00000400000000000000" pitchFamily="2" charset="-78"/>
            </a:endParaRPr>
          </a:p>
        </p:txBody>
      </p:sp>
      <p:sp>
        <p:nvSpPr>
          <p:cNvPr id="12" name="Form text 2"/>
          <p:cNvSpPr/>
          <p:nvPr/>
        </p:nvSpPr>
        <p:spPr>
          <a:xfrm>
            <a:off x="3278743" y="3061335"/>
            <a:ext cx="2586561" cy="13228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 rtl="1">
              <a:buNone/>
            </a:pPr>
            <a:r>
              <a:rPr lang="en-US" sz="13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B Nazanin" panose="00000400000000000000" pitchFamily="2" charset="-78"/>
              </a:rPr>
              <a:t>پهپادهای مسافربری و تاکسی‌های پرنده می‌توانند زمان سفرهای شهری را به شدت کاهش دهند.</a:t>
            </a:r>
            <a:endParaRPr lang="en-US" sz="1300" dirty="0">
              <a:cs typeface="B Nazanin" panose="00000400000000000000" pitchFamily="2" charset="-78"/>
            </a:endParaRPr>
          </a:p>
        </p:txBody>
      </p:sp>
      <p:sp>
        <p:nvSpPr>
          <p:cNvPr id="13" name="Form text 3"/>
          <p:cNvSpPr/>
          <p:nvPr/>
        </p:nvSpPr>
        <p:spPr>
          <a:xfrm>
            <a:off x="6208871" y="3032188"/>
            <a:ext cx="2594086" cy="131849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 rtl="1">
              <a:buNone/>
            </a:pPr>
            <a:r>
              <a:rPr lang="en-US" sz="13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B Nazanin" panose="00000400000000000000" pitchFamily="2" charset="-78"/>
              </a:rPr>
              <a:t>باتری‌های پیشرفته و سلول‌های سوختی هیدروژنی می‌توانند حمل‌ونقل را پایدارتر کنند.</a:t>
            </a:r>
            <a:endParaRPr lang="en-US" sz="1300" dirty="0">
              <a:cs typeface="B Nazanin" panose="00000400000000000000" pitchFamily="2" charset="-78"/>
            </a:endParaRPr>
          </a:p>
        </p:txBody>
      </p:sp>
      <p:sp>
        <p:nvSpPr>
          <p:cNvPr id="14" name="StaticPath"/>
          <p:cNvSpPr/>
          <p:nvPr/>
        </p:nvSpPr>
        <p:spPr>
          <a:xfrm>
            <a:off x="782002" y="4619625"/>
            <a:ext cx="1685925" cy="71438"/>
          </a:xfrm>
          <a:prstGeom prst="rect">
            <a:avLst/>
          </a:prstGeom>
          <a:solidFill>
            <a:srgbClr val="FF9800"/>
          </a:solidFill>
          <a:ln/>
        </p:spPr>
      </p:sp>
      <p:sp>
        <p:nvSpPr>
          <p:cNvPr id="15" name="StaticPath"/>
          <p:cNvSpPr/>
          <p:nvPr/>
        </p:nvSpPr>
        <p:spPr>
          <a:xfrm>
            <a:off x="3729038" y="4619625"/>
            <a:ext cx="1685925" cy="71438"/>
          </a:xfrm>
          <a:prstGeom prst="rect">
            <a:avLst/>
          </a:prstGeom>
          <a:solidFill>
            <a:srgbClr val="FF9800"/>
          </a:solidFill>
          <a:ln/>
        </p:spPr>
      </p:sp>
      <p:sp>
        <p:nvSpPr>
          <p:cNvPr id="16" name="StaticPath"/>
          <p:cNvSpPr/>
          <p:nvPr/>
        </p:nvSpPr>
        <p:spPr>
          <a:xfrm>
            <a:off x="6662928" y="4619625"/>
            <a:ext cx="1685925" cy="71438"/>
          </a:xfrm>
          <a:prstGeom prst="rect">
            <a:avLst/>
          </a:prstGeom>
          <a:solidFill>
            <a:srgbClr val="FF9800"/>
          </a:solidFill>
          <a:ln/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ticPath"/>
          <p:cNvSpPr/>
          <p:nvPr/>
        </p:nvSpPr>
        <p:spPr>
          <a:xfrm>
            <a:off x="3852767" y="169640"/>
            <a:ext cx="3157538" cy="3157538"/>
          </a:xfrm>
          <a:prstGeom prst="ellipse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3" name="StaticPath"/>
          <p:cNvSpPr/>
          <p:nvPr/>
        </p:nvSpPr>
        <p:spPr>
          <a:xfrm>
            <a:off x="3906869" y="-1913049"/>
            <a:ext cx="2428875" cy="2428875"/>
          </a:xfrm>
          <a:prstGeom prst="ellipse">
            <a:avLst/>
          </a:prstGeom>
          <a:solidFill>
            <a:srgbClr val="000000">
              <a:alpha val="0"/>
            </a:srgbClr>
          </a:solidFill>
          <a:ln w="423333">
            <a:solidFill>
              <a:srgbClr val="FF9800"/>
            </a:solidFill>
            <a:prstDash val="solid"/>
          </a:ln>
        </p:spPr>
      </p:sp>
      <p:sp>
        <p:nvSpPr>
          <p:cNvPr id="4" name="Title"/>
          <p:cNvSpPr/>
          <p:nvPr/>
        </p:nvSpPr>
        <p:spPr>
          <a:xfrm>
            <a:off x="4304062" y="1697879"/>
            <a:ext cx="2302794" cy="2776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 rtl="1">
              <a:buNone/>
            </a:pPr>
            <a:r>
              <a:rPr lang="en-US" sz="3200" b="1" dirty="0">
                <a:solidFill>
                  <a:srgbClr val="333333"/>
                </a:solidFill>
                <a:latin typeface="OpenSans-Bold" pitchFamily="34" charset="0"/>
                <a:ea typeface="OpenSans-Bold" pitchFamily="34" charset="-122"/>
                <a:cs typeface="B Nazanin" panose="00000400000000000000" pitchFamily="2" charset="-78"/>
              </a:rPr>
              <a:t>📌 تأثیر هوش مصنوعی در آینده حمل‌ونقل</a:t>
            </a:r>
            <a:endParaRPr lang="en-US" sz="3200" dirty="0">
              <a:cs typeface="B Nazanin" panose="00000400000000000000" pitchFamily="2" charset="-78"/>
            </a:endParaRPr>
          </a:p>
        </p:txBody>
      </p:sp>
      <p:sp>
        <p:nvSpPr>
          <p:cNvPr id="5" name="Bullet circle 1"/>
          <p:cNvSpPr/>
          <p:nvPr/>
        </p:nvSpPr>
        <p:spPr>
          <a:xfrm>
            <a:off x="3568660" y="837287"/>
            <a:ext cx="474345" cy="474345"/>
          </a:xfrm>
          <a:prstGeom prst="ellipse">
            <a:avLst/>
          </a:prstGeom>
          <a:solidFill>
            <a:srgbClr val="FF9800"/>
          </a:solidFill>
          <a:ln/>
        </p:spPr>
      </p:sp>
      <p:sp>
        <p:nvSpPr>
          <p:cNvPr id="6" name="Bullet index 1"/>
          <p:cNvSpPr/>
          <p:nvPr/>
        </p:nvSpPr>
        <p:spPr>
          <a:xfrm>
            <a:off x="3567279" y="943111"/>
            <a:ext cx="475726" cy="24107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 rtl="1">
              <a:buNone/>
            </a:pPr>
            <a:r>
              <a:rPr lang="en-US" sz="2000" b="1" dirty="0">
                <a:solidFill>
                  <a:srgbClr val="333333"/>
                </a:solidFill>
                <a:latin typeface="Prompt-Bold" pitchFamily="34" charset="0"/>
                <a:ea typeface="Prompt-Bold" pitchFamily="34" charset="-122"/>
                <a:cs typeface="B Nazanin" panose="00000400000000000000" pitchFamily="2" charset="-78"/>
              </a:rPr>
              <a:t>01</a:t>
            </a: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7" name="Bullet text 1"/>
          <p:cNvSpPr/>
          <p:nvPr/>
        </p:nvSpPr>
        <p:spPr>
          <a:xfrm>
            <a:off x="-198120" y="950635"/>
            <a:ext cx="3715369" cy="2497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 rtl="1">
              <a:buNone/>
            </a:pPr>
            <a:r>
              <a:rPr lang="en-US" sz="1400" dirty="0">
                <a:solidFill>
                  <a:srgbClr val="333333"/>
                </a:solidFill>
                <a:latin typeface="OpenSans-Regular" pitchFamily="34" charset="0"/>
                <a:ea typeface="OpenSans-Regular" pitchFamily="34" charset="-122"/>
                <a:cs typeface="B Nazanin" panose="00000400000000000000" pitchFamily="2" charset="-78"/>
              </a:rPr>
              <a:t>🤖 **تصمیم‌گیری خودکار در خودروها** برای کاهش تصادفات</a:t>
            </a:r>
            <a:endParaRPr lang="en-US" sz="1400" dirty="0">
              <a:cs typeface="B Nazanin" panose="00000400000000000000" pitchFamily="2" charset="-78"/>
            </a:endParaRPr>
          </a:p>
        </p:txBody>
      </p:sp>
      <p:sp>
        <p:nvSpPr>
          <p:cNvPr id="8" name="Bullet circle 2"/>
          <p:cNvSpPr/>
          <p:nvPr/>
        </p:nvSpPr>
        <p:spPr>
          <a:xfrm>
            <a:off x="3568660" y="1599287"/>
            <a:ext cx="474345" cy="474345"/>
          </a:xfrm>
          <a:prstGeom prst="ellipse">
            <a:avLst/>
          </a:prstGeom>
          <a:solidFill>
            <a:srgbClr val="FF9800"/>
          </a:solidFill>
          <a:ln/>
        </p:spPr>
      </p:sp>
      <p:sp>
        <p:nvSpPr>
          <p:cNvPr id="9" name="Bullet index 2"/>
          <p:cNvSpPr/>
          <p:nvPr/>
        </p:nvSpPr>
        <p:spPr>
          <a:xfrm>
            <a:off x="3517249" y="1730295"/>
            <a:ext cx="575786" cy="24107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 rtl="1">
              <a:buNone/>
            </a:pPr>
            <a:r>
              <a:rPr lang="en-US" sz="2000" b="1" dirty="0">
                <a:solidFill>
                  <a:srgbClr val="333333"/>
                </a:solidFill>
                <a:latin typeface="Prompt-Bold" pitchFamily="34" charset="0"/>
                <a:ea typeface="Prompt-Bold" pitchFamily="34" charset="-122"/>
                <a:cs typeface="B Nazanin" panose="00000400000000000000" pitchFamily="2" charset="-78"/>
              </a:rPr>
              <a:t>02</a:t>
            </a: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10" name="Bullet text 2"/>
          <p:cNvSpPr/>
          <p:nvPr/>
        </p:nvSpPr>
        <p:spPr>
          <a:xfrm>
            <a:off x="-567690" y="1712635"/>
            <a:ext cx="4084939" cy="2497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 rtl="1">
              <a:buNone/>
            </a:pPr>
            <a:r>
              <a:rPr lang="en-US" sz="1400" dirty="0">
                <a:solidFill>
                  <a:srgbClr val="333333"/>
                </a:solidFill>
                <a:latin typeface="OpenSans-Regular" pitchFamily="34" charset="0"/>
                <a:ea typeface="OpenSans-Regular" pitchFamily="34" charset="-122"/>
                <a:cs typeface="B Nazanin" panose="00000400000000000000" pitchFamily="2" charset="-78"/>
              </a:rPr>
              <a:t>📊 **پیش‌بینی ترافیک** با تحلیل داده‌های لحظه‌ای</a:t>
            </a:r>
            <a:endParaRPr lang="en-US" sz="1400" dirty="0">
              <a:cs typeface="B Nazanin" panose="00000400000000000000" pitchFamily="2" charset="-78"/>
            </a:endParaRPr>
          </a:p>
        </p:txBody>
      </p:sp>
      <p:sp>
        <p:nvSpPr>
          <p:cNvPr id="11" name="Bullet circle 3"/>
          <p:cNvSpPr/>
          <p:nvPr/>
        </p:nvSpPr>
        <p:spPr>
          <a:xfrm>
            <a:off x="3568660" y="2361287"/>
            <a:ext cx="474345" cy="474345"/>
          </a:xfrm>
          <a:prstGeom prst="ellipse">
            <a:avLst/>
          </a:prstGeom>
          <a:solidFill>
            <a:srgbClr val="FF9800"/>
          </a:solidFill>
          <a:ln/>
        </p:spPr>
      </p:sp>
      <p:sp>
        <p:nvSpPr>
          <p:cNvPr id="12" name="Bullet index 3"/>
          <p:cNvSpPr/>
          <p:nvPr/>
        </p:nvSpPr>
        <p:spPr>
          <a:xfrm>
            <a:off x="3517249" y="2470825"/>
            <a:ext cx="606266" cy="24107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 rtl="1">
              <a:buNone/>
            </a:pPr>
            <a:r>
              <a:rPr lang="en-US" sz="2000" b="1" dirty="0">
                <a:solidFill>
                  <a:srgbClr val="333333"/>
                </a:solidFill>
                <a:latin typeface="Prompt-Bold" pitchFamily="34" charset="0"/>
                <a:ea typeface="Prompt-Bold" pitchFamily="34" charset="-122"/>
                <a:cs typeface="B Nazanin" panose="00000400000000000000" pitchFamily="2" charset="-78"/>
              </a:rPr>
              <a:t>03</a:t>
            </a: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13" name="Bullet text 3"/>
          <p:cNvSpPr/>
          <p:nvPr/>
        </p:nvSpPr>
        <p:spPr>
          <a:xfrm>
            <a:off x="-354330" y="2474635"/>
            <a:ext cx="3871579" cy="2497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 rtl="1">
              <a:buNone/>
            </a:pPr>
            <a:r>
              <a:rPr lang="en-US" sz="1400" dirty="0">
                <a:solidFill>
                  <a:srgbClr val="333333"/>
                </a:solidFill>
                <a:latin typeface="OpenSans-Regular" pitchFamily="34" charset="0"/>
                <a:ea typeface="OpenSans-Regular" pitchFamily="34" charset="-122"/>
                <a:cs typeface="B Nazanin" panose="00000400000000000000" pitchFamily="2" charset="-78"/>
              </a:rPr>
              <a:t>🔍 **تشخیص علائم جاده‌ای** برای افزایش ایمنی سفرها</a:t>
            </a:r>
            <a:endParaRPr lang="en-US" sz="1400" dirty="0">
              <a:cs typeface="B Nazanin" panose="00000400000000000000" pitchFamily="2" charset="-78"/>
            </a:endParaRPr>
          </a:p>
        </p:txBody>
      </p:sp>
      <p:sp>
        <p:nvSpPr>
          <p:cNvPr id="14" name="Bullet circle 4"/>
          <p:cNvSpPr/>
          <p:nvPr/>
        </p:nvSpPr>
        <p:spPr>
          <a:xfrm>
            <a:off x="3568660" y="3123287"/>
            <a:ext cx="474345" cy="474345"/>
          </a:xfrm>
          <a:prstGeom prst="ellipse">
            <a:avLst/>
          </a:prstGeom>
          <a:solidFill>
            <a:srgbClr val="FF9800"/>
          </a:solidFill>
          <a:ln/>
        </p:spPr>
      </p:sp>
      <p:sp>
        <p:nvSpPr>
          <p:cNvPr id="15" name="Bullet index 4"/>
          <p:cNvSpPr/>
          <p:nvPr/>
        </p:nvSpPr>
        <p:spPr>
          <a:xfrm>
            <a:off x="3517249" y="3232825"/>
            <a:ext cx="606266" cy="24107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 rtl="1">
              <a:buNone/>
            </a:pPr>
            <a:r>
              <a:rPr lang="en-US" sz="2000" b="1" dirty="0">
                <a:solidFill>
                  <a:srgbClr val="333333"/>
                </a:solidFill>
                <a:latin typeface="Prompt-Bold" pitchFamily="34" charset="0"/>
                <a:ea typeface="Prompt-Bold" pitchFamily="34" charset="-122"/>
                <a:cs typeface="B Nazanin" panose="00000400000000000000" pitchFamily="2" charset="-78"/>
              </a:rPr>
              <a:t>04</a:t>
            </a: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16" name="Bullet text 4"/>
          <p:cNvSpPr/>
          <p:nvPr/>
        </p:nvSpPr>
        <p:spPr>
          <a:xfrm>
            <a:off x="-491490" y="3236635"/>
            <a:ext cx="4008739" cy="2497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 rtl="1">
              <a:buNone/>
            </a:pPr>
            <a:r>
              <a:rPr lang="en-US" sz="1400" dirty="0">
                <a:solidFill>
                  <a:srgbClr val="333333"/>
                </a:solidFill>
                <a:latin typeface="OpenSans-Regular" pitchFamily="34" charset="0"/>
                <a:ea typeface="OpenSans-Regular" pitchFamily="34" charset="-122"/>
                <a:cs typeface="B Nazanin" panose="00000400000000000000" pitchFamily="2" charset="-78"/>
              </a:rPr>
              <a:t>🚦 **بهینه‌سازی چراغ‌های راهنمایی** جهت کاهش تأخیرها</a:t>
            </a:r>
            <a:endParaRPr lang="en-US" sz="1400" dirty="0">
              <a:cs typeface="B Nazanin" panose="00000400000000000000" pitchFamily="2" charset="-78"/>
            </a:endParaRPr>
          </a:p>
        </p:txBody>
      </p:sp>
      <p:sp>
        <p:nvSpPr>
          <p:cNvPr id="17" name="Bullet circle 5"/>
          <p:cNvSpPr/>
          <p:nvPr/>
        </p:nvSpPr>
        <p:spPr>
          <a:xfrm>
            <a:off x="3568660" y="3885287"/>
            <a:ext cx="474345" cy="474345"/>
          </a:xfrm>
          <a:prstGeom prst="ellipse">
            <a:avLst/>
          </a:prstGeom>
          <a:solidFill>
            <a:srgbClr val="FF9800"/>
          </a:solidFill>
          <a:ln/>
        </p:spPr>
      </p:sp>
      <p:sp>
        <p:nvSpPr>
          <p:cNvPr id="18" name="Bullet index 5"/>
          <p:cNvSpPr/>
          <p:nvPr/>
        </p:nvSpPr>
        <p:spPr>
          <a:xfrm>
            <a:off x="3517249" y="4023248"/>
            <a:ext cx="556736" cy="24107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 rtl="1">
              <a:buNone/>
            </a:pPr>
            <a:r>
              <a:rPr lang="en-US" sz="2000" b="1" dirty="0">
                <a:solidFill>
                  <a:srgbClr val="333333"/>
                </a:solidFill>
                <a:latin typeface="Prompt-Bold" pitchFamily="34" charset="0"/>
                <a:ea typeface="Prompt-Bold" pitchFamily="34" charset="-122"/>
                <a:cs typeface="B Nazanin" panose="00000400000000000000" pitchFamily="2" charset="-78"/>
              </a:rPr>
              <a:t>05</a:t>
            </a: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19" name="Bullet text 5"/>
          <p:cNvSpPr/>
          <p:nvPr/>
        </p:nvSpPr>
        <p:spPr>
          <a:xfrm>
            <a:off x="-396240" y="3998635"/>
            <a:ext cx="3913489" cy="2497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 rtl="1">
              <a:buNone/>
            </a:pPr>
            <a:r>
              <a:rPr lang="en-US" sz="1400" dirty="0">
                <a:solidFill>
                  <a:srgbClr val="333333"/>
                </a:solidFill>
                <a:latin typeface="OpenSans-Regular" pitchFamily="34" charset="0"/>
                <a:ea typeface="OpenSans-Regular" pitchFamily="34" charset="-122"/>
                <a:cs typeface="B Nazanin" panose="00000400000000000000" pitchFamily="2" charset="-78"/>
              </a:rPr>
              <a:t>📡 **ارتباط مستقیم بین وسایل نقلیه** برای جلوگیری از برخوردها</a:t>
            </a:r>
            <a:endParaRPr lang="en-US" sz="1400" dirty="0">
              <a:cs typeface="B Nazanin" panose="00000400000000000000" pitchFamily="2" charset="-78"/>
            </a:endParaRPr>
          </a:p>
        </p:txBody>
      </p:sp>
      <p:pic>
        <p:nvPicPr>
          <p:cNvPr id="20" name="Imag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9916" y="2586085"/>
            <a:ext cx="2383631" cy="238363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ticPath"/>
          <p:cNvSpPr/>
          <p:nvPr/>
        </p:nvSpPr>
        <p:spPr>
          <a:xfrm>
            <a:off x="-1151953" y="2346008"/>
            <a:ext cx="5000625" cy="5000625"/>
          </a:xfrm>
          <a:prstGeom prst="ellipse">
            <a:avLst/>
          </a:prstGeom>
          <a:solidFill>
            <a:srgbClr val="FF9800"/>
          </a:solidFill>
          <a:ln/>
        </p:spPr>
      </p:sp>
      <p:sp>
        <p:nvSpPr>
          <p:cNvPr id="3" name="StaticPath"/>
          <p:cNvSpPr/>
          <p:nvPr/>
        </p:nvSpPr>
        <p:spPr>
          <a:xfrm>
            <a:off x="635889" y="626745"/>
            <a:ext cx="5363528" cy="3866197"/>
          </a:xfrm>
          <a:prstGeom prst="rect">
            <a:avLst/>
          </a:prstGeom>
          <a:solidFill>
            <a:srgbClr val="FFFFFF"/>
          </a:solidFill>
          <a:ln w="21167">
            <a:solidFill>
              <a:srgbClr val="000000"/>
            </a:solidFill>
            <a:prstDash val="solid"/>
          </a:ln>
        </p:spPr>
      </p:sp>
      <p:sp>
        <p:nvSpPr>
          <p:cNvPr id="4" name="Title"/>
          <p:cNvSpPr/>
          <p:nvPr/>
        </p:nvSpPr>
        <p:spPr>
          <a:xfrm rot="-5400000">
            <a:off x="-791922" y="2146398"/>
            <a:ext cx="3714586" cy="8072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 rtl="1">
              <a:buNone/>
            </a:pPr>
            <a:r>
              <a:rPr lang="en-US" sz="2000" b="1" dirty="0">
                <a:solidFill>
                  <a:srgbClr val="000000"/>
                </a:solidFill>
                <a:latin typeface="LMN Aban" pitchFamily="2" charset="0"/>
                <a:ea typeface="OpenSans-Bold" pitchFamily="34" charset="-122"/>
                <a:cs typeface="B Nazanin" panose="00000400000000000000" pitchFamily="2" charset="-78"/>
              </a:rPr>
              <a:t>🚦 چرا حمل‌ونقل هوشمند مهم است؟</a:t>
            </a:r>
            <a:endParaRPr lang="en-US" sz="2000" dirty="0">
              <a:latin typeface="LMN Aban" pitchFamily="2" charset="0"/>
              <a:cs typeface="B Nazanin" panose="00000400000000000000" pitchFamily="2" charset="-78"/>
            </a:endParaRPr>
          </a:p>
        </p:txBody>
      </p:sp>
      <p:sp>
        <p:nvSpPr>
          <p:cNvPr id="5" name="Form title 1"/>
          <p:cNvSpPr/>
          <p:nvPr/>
        </p:nvSpPr>
        <p:spPr>
          <a:xfrm>
            <a:off x="2322814" y="754904"/>
            <a:ext cx="3547396" cy="2367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 rtl="1">
              <a:buNone/>
            </a:pPr>
            <a:r>
              <a:rPr lang="en-US" sz="1633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B Nazanin" panose="00000400000000000000" pitchFamily="2" charset="-78"/>
              </a:rPr>
              <a:t>تحول دیجیتالی در ترافیک</a:t>
            </a:r>
            <a:endParaRPr lang="en-US" sz="1633" dirty="0">
              <a:cs typeface="B Nazanin" panose="00000400000000000000" pitchFamily="2" charset="-78"/>
            </a:endParaRPr>
          </a:p>
        </p:txBody>
      </p:sp>
      <p:sp>
        <p:nvSpPr>
          <p:cNvPr id="6" name="Form text 1"/>
          <p:cNvSpPr/>
          <p:nvPr/>
        </p:nvSpPr>
        <p:spPr>
          <a:xfrm>
            <a:off x="2298335" y="1393508"/>
            <a:ext cx="3571875" cy="155186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 rtl="1">
              <a:buNone/>
            </a:pPr>
            <a:r>
              <a:rPr lang="en-US" sz="24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B Nazanin" panose="00000400000000000000" pitchFamily="2" charset="-78"/>
              </a:rPr>
              <a:t>افزایش شهرنشینی و رشد خودروها نیازمند راهکارهای هوشمند برای مدیریت </a:t>
            </a:r>
            <a:r>
              <a:rPr lang="en-US" sz="2400" dirty="0" err="1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B Nazanin" panose="00000400000000000000" pitchFamily="2" charset="-78"/>
              </a:rPr>
              <a:t>ترافیک</a:t>
            </a:r>
            <a:r>
              <a:rPr lang="en-US" sz="24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B Nazanin" panose="00000400000000000000" pitchFamily="2" charset="-78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B Nazanin" panose="00000400000000000000" pitchFamily="2" charset="-78"/>
              </a:rPr>
              <a:t>است</a:t>
            </a:r>
            <a:r>
              <a:rPr lang="en-US" sz="24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B Nazanin" panose="00000400000000000000" pitchFamily="2" charset="-78"/>
              </a:rPr>
              <a:t>.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7" name="Form text 2"/>
          <p:cNvSpPr/>
          <p:nvPr/>
        </p:nvSpPr>
        <p:spPr>
          <a:xfrm>
            <a:off x="2310003" y="3429810"/>
            <a:ext cx="3560207" cy="6888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 rtl="1">
              <a:buNone/>
            </a:pPr>
            <a:r>
              <a:rPr lang="en-US" sz="20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B Nazanin" panose="00000400000000000000" pitchFamily="2" charset="-78"/>
              </a:rPr>
              <a:t>حمل‌ونقل هوشمند باعث کاهش آلودگی، افزایش بهره‌وری و ایمنی بیشتر در جاده‌ها می‌شود.</a:t>
            </a:r>
            <a:endParaRPr lang="en-US" sz="2000" dirty="0">
              <a:cs typeface="B Nazanin" panose="00000400000000000000" pitchFamily="2" charset="-78"/>
            </a:endParaRPr>
          </a:p>
        </p:txBody>
      </p:sp>
      <p:sp>
        <p:nvSpPr>
          <p:cNvPr id="8" name="StaticPath"/>
          <p:cNvSpPr/>
          <p:nvPr/>
        </p:nvSpPr>
        <p:spPr>
          <a:xfrm>
            <a:off x="2559320" y="3193828"/>
            <a:ext cx="3074670" cy="37148"/>
          </a:xfrm>
          <a:prstGeom prst="rect">
            <a:avLst/>
          </a:prstGeom>
          <a:solidFill>
            <a:srgbClr val="FF9800"/>
          </a:solidFill>
          <a:ln/>
        </p:spPr>
      </p:sp>
      <p:pic>
        <p:nvPicPr>
          <p:cNvPr id="9" name="Imag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6958" y="1601962"/>
            <a:ext cx="2909888" cy="2909888"/>
          </a:xfrm>
          <a:prstGeom prst="rect">
            <a:avLst/>
          </a:prstGeom>
        </p:spPr>
      </p:pic>
      <p:sp>
        <p:nvSpPr>
          <p:cNvPr id="10" name="StaticPath"/>
          <p:cNvSpPr/>
          <p:nvPr/>
        </p:nvSpPr>
        <p:spPr>
          <a:xfrm>
            <a:off x="7188327" y="-1904238"/>
            <a:ext cx="2694623" cy="2694623"/>
          </a:xfrm>
          <a:prstGeom prst="ellipse">
            <a:avLst/>
          </a:prstGeom>
          <a:solidFill>
            <a:srgbClr val="000000">
              <a:alpha val="0"/>
            </a:srgbClr>
          </a:solidFill>
          <a:ln w="423333">
            <a:solidFill>
              <a:srgbClr val="FF9800"/>
            </a:solidFill>
            <a:prstDash val="solid"/>
          </a:ln>
        </p:spPr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ticPath"/>
          <p:cNvSpPr/>
          <p:nvPr/>
        </p:nvSpPr>
        <p:spPr>
          <a:xfrm>
            <a:off x="-842581" y="437150"/>
            <a:ext cx="4014788" cy="4014788"/>
          </a:xfrm>
          <a:prstGeom prst="ellipse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3" name="Title"/>
          <p:cNvSpPr/>
          <p:nvPr/>
        </p:nvSpPr>
        <p:spPr>
          <a:xfrm>
            <a:off x="285417" y="2160080"/>
            <a:ext cx="3467148" cy="8233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 rtl="1">
              <a:buNone/>
            </a:pPr>
            <a:r>
              <a:rPr lang="en-US" sz="6600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B Nazanin" panose="00000400000000000000" pitchFamily="2" charset="-78"/>
              </a:rPr>
              <a:t>🎯 نتیجه‌گیری</a:t>
            </a:r>
            <a:endParaRPr lang="en-US" sz="6600" dirty="0">
              <a:cs typeface="B Nazanin" panose="00000400000000000000" pitchFamily="2" charset="-78"/>
            </a:endParaRPr>
          </a:p>
        </p:txBody>
      </p:sp>
      <p:sp>
        <p:nvSpPr>
          <p:cNvPr id="4" name="StaticPath"/>
          <p:cNvSpPr/>
          <p:nvPr/>
        </p:nvSpPr>
        <p:spPr>
          <a:xfrm>
            <a:off x="6677739" y="195072"/>
            <a:ext cx="911543" cy="911543"/>
          </a:xfrm>
          <a:prstGeom prst="ellipse">
            <a:avLst/>
          </a:prstGeom>
          <a:solidFill>
            <a:srgbClr val="000000"/>
          </a:solidFill>
          <a:ln/>
        </p:spPr>
      </p:sp>
      <p:sp>
        <p:nvSpPr>
          <p:cNvPr id="5" name="StaticPath"/>
          <p:cNvSpPr/>
          <p:nvPr/>
        </p:nvSpPr>
        <p:spPr>
          <a:xfrm>
            <a:off x="7963376" y="4002548"/>
            <a:ext cx="677228" cy="677228"/>
          </a:xfrm>
          <a:prstGeom prst="ellipse">
            <a:avLst/>
          </a:prstGeom>
          <a:solidFill>
            <a:srgbClr val="FF9800"/>
          </a:solidFill>
          <a:ln/>
        </p:spPr>
      </p:sp>
      <p:sp>
        <p:nvSpPr>
          <p:cNvPr id="6" name="StaticPath"/>
          <p:cNvSpPr/>
          <p:nvPr/>
        </p:nvSpPr>
        <p:spPr>
          <a:xfrm>
            <a:off x="-1162717" y="-991076"/>
            <a:ext cx="2514600" cy="2514600"/>
          </a:xfrm>
          <a:prstGeom prst="ellipse">
            <a:avLst/>
          </a:prstGeom>
          <a:solidFill>
            <a:srgbClr val="000000">
              <a:alpha val="0"/>
            </a:srgbClr>
          </a:solidFill>
          <a:ln w="423333">
            <a:solidFill>
              <a:srgbClr val="FF9800"/>
            </a:solidFill>
            <a:prstDash val="solid"/>
          </a:ln>
        </p:spPr>
      </p:sp>
      <p:sp>
        <p:nvSpPr>
          <p:cNvPr id="7" name="Question topic"/>
          <p:cNvSpPr/>
          <p:nvPr/>
        </p:nvSpPr>
        <p:spPr>
          <a:xfrm>
            <a:off x="2950607" y="689991"/>
            <a:ext cx="2286000" cy="3013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 rtl="1">
              <a:buNone/>
            </a:pPr>
            <a:r>
              <a:rPr lang="en-US" sz="40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B Nazanin" panose="00000400000000000000" pitchFamily="2" charset="-78"/>
              </a:rPr>
              <a:t>جمع‌بندی</a:t>
            </a:r>
            <a:endParaRPr lang="en-US" sz="4000" dirty="0">
              <a:cs typeface="B Nazanin" panose="00000400000000000000" pitchFamily="2" charset="-78"/>
            </a:endParaRPr>
          </a:p>
        </p:txBody>
      </p:sp>
      <p:sp>
        <p:nvSpPr>
          <p:cNvPr id="8" name="Text"/>
          <p:cNvSpPr/>
          <p:nvPr/>
        </p:nvSpPr>
        <p:spPr>
          <a:xfrm>
            <a:off x="5193649" y="2192369"/>
            <a:ext cx="2810589" cy="14315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 rtl="1">
              <a:buNone/>
            </a:pPr>
            <a:r>
              <a:rPr lang="en-US" sz="14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B Nazanin" panose="00000400000000000000" pitchFamily="2" charset="-78"/>
              </a:rPr>
              <a:t>حمل‌ونقل هوشمند نه‌تنها باعث بهینه‌سازی ترافیک و کاهش آلودگی می‌شود، بلکه امنیت و بهره‌وری اقتصادی را نیز افزایش می‌دهد. آینده این صنعت وابسته به نوآوری‌های مستمر و پذیرش عمومی است.</a:t>
            </a:r>
            <a:endParaRPr lang="en-US" sz="1400" dirty="0">
              <a:cs typeface="B Nazanin" panose="00000400000000000000" pitchFamily="2" charset="-78"/>
            </a:endParaRPr>
          </a:p>
        </p:txBody>
      </p:sp>
      <p:sp>
        <p:nvSpPr>
          <p:cNvPr id="9" name="Question"/>
          <p:cNvSpPr/>
          <p:nvPr/>
        </p:nvSpPr>
        <p:spPr>
          <a:xfrm>
            <a:off x="5408343" y="1518428"/>
            <a:ext cx="2381250" cy="25831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 rtl="1">
              <a:buNone/>
            </a:pPr>
            <a:r>
              <a:rPr lang="en-US" sz="12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B Nazanin" panose="00000400000000000000" pitchFamily="2" charset="-78"/>
              </a:rPr>
              <a:t>چگونه می‌توان از حمل‌ونقل هوشمند برای بهبود کیفیت زندگی استفاده کرد؟</a:t>
            </a:r>
            <a:endParaRPr lang="en-US" sz="1200" dirty="0">
              <a:cs typeface="B Nazanin" panose="00000400000000000000" pitchFamily="2" charset="-78"/>
            </a:endParaRPr>
          </a:p>
        </p:txBody>
      </p:sp>
      <p:sp>
        <p:nvSpPr>
          <p:cNvPr id="10" name="StaticPath"/>
          <p:cNvSpPr/>
          <p:nvPr/>
        </p:nvSpPr>
        <p:spPr>
          <a:xfrm>
            <a:off x="2976229" y="323231"/>
            <a:ext cx="2128838" cy="1020128"/>
          </a:xfrm>
          <a:prstGeom prst="ellipse">
            <a:avLst/>
          </a:prstGeom>
          <a:solidFill>
            <a:srgbClr val="000000">
              <a:alpha val="0"/>
            </a:srgbClr>
          </a:solidFill>
          <a:ln w="12700">
            <a:solidFill>
              <a:srgbClr val="000000"/>
            </a:solidFill>
            <a:prstDash val="solid"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ticPath"/>
          <p:cNvSpPr/>
          <p:nvPr/>
        </p:nvSpPr>
        <p:spPr>
          <a:xfrm>
            <a:off x="3852767" y="169640"/>
            <a:ext cx="3157538" cy="3157538"/>
          </a:xfrm>
          <a:prstGeom prst="ellipse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3" name="StaticPath"/>
          <p:cNvSpPr/>
          <p:nvPr/>
        </p:nvSpPr>
        <p:spPr>
          <a:xfrm>
            <a:off x="3906869" y="-1913049"/>
            <a:ext cx="2428875" cy="2428875"/>
          </a:xfrm>
          <a:prstGeom prst="ellipse">
            <a:avLst/>
          </a:prstGeom>
          <a:solidFill>
            <a:srgbClr val="000000">
              <a:alpha val="0"/>
            </a:srgbClr>
          </a:solidFill>
          <a:ln w="423333">
            <a:solidFill>
              <a:srgbClr val="FF9800"/>
            </a:solidFill>
            <a:prstDash val="solid"/>
          </a:ln>
        </p:spPr>
      </p:sp>
      <p:sp>
        <p:nvSpPr>
          <p:cNvPr id="4" name="Title"/>
          <p:cNvSpPr/>
          <p:nvPr/>
        </p:nvSpPr>
        <p:spPr>
          <a:xfrm>
            <a:off x="4304062" y="1697879"/>
            <a:ext cx="2302794" cy="2776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 rtl="1">
              <a:buNone/>
            </a:pPr>
            <a:r>
              <a:rPr lang="en-US" sz="2800" b="1" dirty="0">
                <a:solidFill>
                  <a:srgbClr val="333333"/>
                </a:solidFill>
                <a:latin typeface="OpenSans-Bold" pitchFamily="34" charset="0"/>
                <a:ea typeface="OpenSans-Bold" pitchFamily="34" charset="-122"/>
                <a:cs typeface="B Nazanin" panose="00000400000000000000" pitchFamily="2" charset="-78"/>
              </a:rPr>
              <a:t>✨ فناوری‌های کلیدی در حمل‌ونقل هوشمند</a:t>
            </a:r>
            <a:endParaRPr lang="en-US" sz="2800" dirty="0">
              <a:cs typeface="B Nazanin" panose="00000400000000000000" pitchFamily="2" charset="-78"/>
            </a:endParaRPr>
          </a:p>
        </p:txBody>
      </p:sp>
      <p:sp>
        <p:nvSpPr>
          <p:cNvPr id="5" name="Bullet circle 1"/>
          <p:cNvSpPr/>
          <p:nvPr/>
        </p:nvSpPr>
        <p:spPr>
          <a:xfrm>
            <a:off x="2964760" y="742583"/>
            <a:ext cx="474345" cy="474345"/>
          </a:xfrm>
          <a:prstGeom prst="ellipse">
            <a:avLst/>
          </a:prstGeom>
          <a:solidFill>
            <a:srgbClr val="FF9800"/>
          </a:solidFill>
          <a:ln/>
        </p:spPr>
      </p:sp>
      <p:sp>
        <p:nvSpPr>
          <p:cNvPr id="6" name="Bullet index 1"/>
          <p:cNvSpPr/>
          <p:nvPr/>
        </p:nvSpPr>
        <p:spPr>
          <a:xfrm>
            <a:off x="2964760" y="866409"/>
            <a:ext cx="475726" cy="24107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 rtl="1">
              <a:buNone/>
            </a:pPr>
            <a:r>
              <a:rPr lang="en-US" b="1" dirty="0">
                <a:solidFill>
                  <a:srgbClr val="333333"/>
                </a:solidFill>
                <a:latin typeface="Prompt-Bold" pitchFamily="34" charset="0"/>
                <a:ea typeface="Prompt-Bold" pitchFamily="34" charset="-122"/>
                <a:cs typeface="B Nazanin" panose="00000400000000000000" pitchFamily="2" charset="-78"/>
              </a:rPr>
              <a:t>01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7" name="Bullet text 1"/>
          <p:cNvSpPr/>
          <p:nvPr/>
        </p:nvSpPr>
        <p:spPr>
          <a:xfrm>
            <a:off x="446112" y="829607"/>
            <a:ext cx="2525268" cy="2497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 rtl="1">
              <a:buNone/>
            </a:pPr>
            <a:r>
              <a:rPr lang="en-US" sz="1400" dirty="0">
                <a:solidFill>
                  <a:srgbClr val="333333"/>
                </a:solidFill>
                <a:latin typeface="OpenSans-Regular" pitchFamily="34" charset="0"/>
                <a:ea typeface="OpenSans-Regular" pitchFamily="34" charset="-122"/>
                <a:cs typeface="B Nazanin" panose="00000400000000000000" pitchFamily="2" charset="-78"/>
              </a:rPr>
              <a:t>🚗 **خودروهای خودران**: کاهش تصادفات و افزایش ایمنی</a:t>
            </a:r>
            <a:endParaRPr lang="en-US" sz="1400" dirty="0">
              <a:cs typeface="B Nazanin" panose="00000400000000000000" pitchFamily="2" charset="-78"/>
            </a:endParaRPr>
          </a:p>
        </p:txBody>
      </p:sp>
      <p:sp>
        <p:nvSpPr>
          <p:cNvPr id="8" name="Bullet circle 2"/>
          <p:cNvSpPr/>
          <p:nvPr/>
        </p:nvSpPr>
        <p:spPr>
          <a:xfrm>
            <a:off x="2964760" y="1504583"/>
            <a:ext cx="474345" cy="474345"/>
          </a:xfrm>
          <a:prstGeom prst="ellipse">
            <a:avLst/>
          </a:prstGeom>
          <a:solidFill>
            <a:srgbClr val="FF9800"/>
          </a:solidFill>
          <a:ln/>
        </p:spPr>
      </p:sp>
      <p:sp>
        <p:nvSpPr>
          <p:cNvPr id="9" name="Bullet index 2"/>
          <p:cNvSpPr/>
          <p:nvPr/>
        </p:nvSpPr>
        <p:spPr>
          <a:xfrm>
            <a:off x="2963379" y="1644505"/>
            <a:ext cx="475726" cy="24107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 rtl="1">
              <a:buNone/>
            </a:pPr>
            <a:r>
              <a:rPr lang="en-US" b="1" dirty="0">
                <a:solidFill>
                  <a:srgbClr val="333333"/>
                </a:solidFill>
                <a:latin typeface="Prompt-Bold" pitchFamily="34" charset="0"/>
                <a:ea typeface="Prompt-Bold" pitchFamily="34" charset="-122"/>
                <a:cs typeface="B Nazanin" panose="00000400000000000000" pitchFamily="2" charset="-78"/>
              </a:rPr>
              <a:t>02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10" name="Bullet text 2"/>
          <p:cNvSpPr/>
          <p:nvPr/>
        </p:nvSpPr>
        <p:spPr>
          <a:xfrm>
            <a:off x="446112" y="1591607"/>
            <a:ext cx="2525268" cy="2497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rtl="1"/>
            <a:r>
              <a:rPr lang="en-US" sz="1400" dirty="0">
                <a:solidFill>
                  <a:srgbClr val="333333"/>
                </a:solidFill>
                <a:latin typeface="OpenSans-Regular" pitchFamily="34" charset="0"/>
                <a:ea typeface="OpenSans-Regular" pitchFamily="34" charset="-122"/>
                <a:cs typeface="B Nazanin" panose="00000400000000000000" pitchFamily="2" charset="-78"/>
              </a:rPr>
              <a:t>📶 **اینترنت اشیا (IoT)**: ارتباط بین وسایل نقلیه و زیرساخت‌ها</a:t>
            </a:r>
          </a:p>
        </p:txBody>
      </p:sp>
      <p:sp>
        <p:nvSpPr>
          <p:cNvPr id="11" name="Bullet circle 3"/>
          <p:cNvSpPr/>
          <p:nvPr/>
        </p:nvSpPr>
        <p:spPr>
          <a:xfrm>
            <a:off x="2964760" y="2266583"/>
            <a:ext cx="474345" cy="474345"/>
          </a:xfrm>
          <a:prstGeom prst="ellipse">
            <a:avLst/>
          </a:prstGeom>
          <a:solidFill>
            <a:srgbClr val="FF9800"/>
          </a:solidFill>
          <a:ln/>
        </p:spPr>
      </p:sp>
      <p:sp>
        <p:nvSpPr>
          <p:cNvPr id="12" name="Bullet index 3"/>
          <p:cNvSpPr/>
          <p:nvPr/>
        </p:nvSpPr>
        <p:spPr>
          <a:xfrm>
            <a:off x="2967931" y="2420793"/>
            <a:ext cx="475726" cy="24107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 rtl="1">
              <a:buNone/>
            </a:pPr>
            <a:r>
              <a:rPr lang="en-US" b="1" dirty="0">
                <a:solidFill>
                  <a:srgbClr val="333333"/>
                </a:solidFill>
                <a:latin typeface="Prompt-Bold" pitchFamily="34" charset="0"/>
                <a:ea typeface="Prompt-Bold" pitchFamily="34" charset="-122"/>
                <a:cs typeface="B Nazanin" panose="00000400000000000000" pitchFamily="2" charset="-78"/>
              </a:rPr>
              <a:t>03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13" name="Bullet text 3"/>
          <p:cNvSpPr/>
          <p:nvPr/>
        </p:nvSpPr>
        <p:spPr>
          <a:xfrm>
            <a:off x="145473" y="2353607"/>
            <a:ext cx="2825907" cy="2497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algn="r" rtl="1">
              <a:buNone/>
            </a:pPr>
            <a:r>
              <a:rPr lang="en-US" sz="1400" dirty="0">
                <a:solidFill>
                  <a:srgbClr val="333333"/>
                </a:solidFill>
                <a:latin typeface="OpenSans-Regular" pitchFamily="34" charset="0"/>
                <a:ea typeface="OpenSans-Regular" pitchFamily="34" charset="-122"/>
                <a:cs typeface="B Nazanin" panose="00000400000000000000" pitchFamily="2" charset="-78"/>
              </a:rPr>
              <a:t>📡 **5G و ارتباطات سریع**: تبادل داده‌های لحظه‌ای برای تصمیم‌گیری بهتر</a:t>
            </a:r>
          </a:p>
        </p:txBody>
      </p:sp>
      <p:sp>
        <p:nvSpPr>
          <p:cNvPr id="14" name="Bullet circle 4"/>
          <p:cNvSpPr/>
          <p:nvPr/>
        </p:nvSpPr>
        <p:spPr>
          <a:xfrm>
            <a:off x="2964760" y="3028583"/>
            <a:ext cx="474345" cy="474345"/>
          </a:xfrm>
          <a:prstGeom prst="ellipse">
            <a:avLst/>
          </a:prstGeom>
          <a:solidFill>
            <a:srgbClr val="FF9800"/>
          </a:solidFill>
          <a:ln/>
        </p:spPr>
      </p:sp>
      <p:sp>
        <p:nvSpPr>
          <p:cNvPr id="15" name="Bullet index 4"/>
          <p:cNvSpPr/>
          <p:nvPr/>
        </p:nvSpPr>
        <p:spPr>
          <a:xfrm>
            <a:off x="2918175" y="3155599"/>
            <a:ext cx="578557" cy="24107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 rtl="1">
              <a:buNone/>
            </a:pPr>
            <a:r>
              <a:rPr lang="en-US" b="1" dirty="0">
                <a:solidFill>
                  <a:srgbClr val="333333"/>
                </a:solidFill>
                <a:latin typeface="Prompt-Bold" pitchFamily="34" charset="0"/>
                <a:ea typeface="Prompt-Bold" pitchFamily="34" charset="-122"/>
                <a:cs typeface="B Nazanin" panose="00000400000000000000" pitchFamily="2" charset="-78"/>
              </a:rPr>
              <a:t>04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16" name="Bullet text 4"/>
          <p:cNvSpPr/>
          <p:nvPr/>
        </p:nvSpPr>
        <p:spPr>
          <a:xfrm>
            <a:off x="0" y="3115607"/>
            <a:ext cx="2971380" cy="2497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rtl="1"/>
            <a:r>
              <a:rPr lang="en-US" sz="1400" dirty="0">
                <a:solidFill>
                  <a:srgbClr val="333333"/>
                </a:solidFill>
                <a:latin typeface="OpenSans-Regular" pitchFamily="34" charset="0"/>
                <a:ea typeface="OpenSans-Regular" pitchFamily="34" charset="-122"/>
                <a:cs typeface="B Nazanin" panose="00000400000000000000" pitchFamily="2" charset="-78"/>
              </a:rPr>
              <a:t>📊 **هوش مصنوعی**: تحلیل داده‌ها و پیش‌بینی ترافیک</a:t>
            </a:r>
          </a:p>
        </p:txBody>
      </p:sp>
      <p:sp>
        <p:nvSpPr>
          <p:cNvPr id="17" name="Bullet circle 5"/>
          <p:cNvSpPr/>
          <p:nvPr/>
        </p:nvSpPr>
        <p:spPr>
          <a:xfrm>
            <a:off x="2964760" y="3790583"/>
            <a:ext cx="474345" cy="474345"/>
          </a:xfrm>
          <a:prstGeom prst="ellipse">
            <a:avLst/>
          </a:prstGeom>
          <a:solidFill>
            <a:srgbClr val="FF9800"/>
          </a:solidFill>
          <a:ln/>
        </p:spPr>
      </p:sp>
      <p:sp>
        <p:nvSpPr>
          <p:cNvPr id="18" name="Bullet index 5"/>
          <p:cNvSpPr/>
          <p:nvPr/>
        </p:nvSpPr>
        <p:spPr>
          <a:xfrm>
            <a:off x="2967931" y="3900121"/>
            <a:ext cx="475726" cy="24107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 rtl="1">
              <a:buNone/>
            </a:pPr>
            <a:r>
              <a:rPr lang="en-US" b="1" dirty="0">
                <a:solidFill>
                  <a:srgbClr val="333333"/>
                </a:solidFill>
                <a:latin typeface="Prompt-Bold" pitchFamily="34" charset="0"/>
                <a:ea typeface="Prompt-Bold" pitchFamily="34" charset="-122"/>
                <a:cs typeface="B Nazanin" panose="00000400000000000000" pitchFamily="2" charset="-78"/>
              </a:rPr>
              <a:t>05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19" name="Bullet text 5"/>
          <p:cNvSpPr/>
          <p:nvPr/>
        </p:nvSpPr>
        <p:spPr>
          <a:xfrm>
            <a:off x="290945" y="3877607"/>
            <a:ext cx="2680435" cy="2497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 rtl="1">
              <a:buNone/>
            </a:pPr>
            <a:r>
              <a:rPr lang="en-US" sz="1400" dirty="0">
                <a:solidFill>
                  <a:srgbClr val="333333"/>
                </a:solidFill>
                <a:latin typeface="OpenSans-Regular" pitchFamily="34" charset="0"/>
                <a:ea typeface="OpenSans-Regular" pitchFamily="34" charset="-122"/>
                <a:cs typeface="B Nazanin" panose="00000400000000000000" pitchFamily="2" charset="-78"/>
              </a:rPr>
              <a:t>🌍 **سیستم‌های مدیریت ترافیک هوشمند**: کاهش تراکم و بهبود حمل‌ونقل عمومی</a:t>
            </a:r>
          </a:p>
        </p:txBody>
      </p:sp>
      <p:pic>
        <p:nvPicPr>
          <p:cNvPr id="20" name="Imag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9916" y="2586085"/>
            <a:ext cx="2383631" cy="238363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ticPath"/>
          <p:cNvSpPr/>
          <p:nvPr/>
        </p:nvSpPr>
        <p:spPr>
          <a:xfrm>
            <a:off x="4192619" y="703707"/>
            <a:ext cx="2154555" cy="3734753"/>
          </a:xfrm>
          <a:prstGeom prst="rect">
            <a:avLst/>
          </a:prstGeom>
          <a:solidFill>
            <a:srgbClr val="FF9800"/>
          </a:solidFill>
          <a:ln/>
        </p:spPr>
      </p:sp>
      <p:pic>
        <p:nvPicPr>
          <p:cNvPr id="3" name="Imag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256" y="1023937"/>
            <a:ext cx="3095625" cy="3095625"/>
          </a:xfrm>
          <a:prstGeom prst="rect">
            <a:avLst/>
          </a:prstGeom>
        </p:spPr>
      </p:pic>
      <p:sp>
        <p:nvSpPr>
          <p:cNvPr id="4" name="Question 1"/>
          <p:cNvSpPr/>
          <p:nvPr/>
        </p:nvSpPr>
        <p:spPr>
          <a:xfrm>
            <a:off x="4306205" y="902922"/>
            <a:ext cx="1927336" cy="5166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 rtl="1">
              <a:buNone/>
            </a:pPr>
            <a:r>
              <a:rPr lang="en-US" sz="1136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B Nazanin" panose="00000400000000000000" pitchFamily="2" charset="-78"/>
              </a:rPr>
              <a:t>🤖 چگونه هوش مصنوعی تصادفات را کاهش می‌دهد؟</a:t>
            </a:r>
            <a:endParaRPr lang="en-US" sz="1136" dirty="0">
              <a:cs typeface="B Nazanin" panose="00000400000000000000" pitchFamily="2" charset="-78"/>
            </a:endParaRPr>
          </a:p>
        </p:txBody>
      </p:sp>
      <p:sp>
        <p:nvSpPr>
          <p:cNvPr id="5" name="Answer 1"/>
          <p:cNvSpPr/>
          <p:nvPr/>
        </p:nvSpPr>
        <p:spPr>
          <a:xfrm>
            <a:off x="4298299" y="2557224"/>
            <a:ext cx="1943195" cy="163601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 rtl="1">
              <a:buNone/>
            </a:pPr>
            <a:r>
              <a:rPr lang="en-US" sz="16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B Nazanin" panose="00000400000000000000" pitchFamily="2" charset="-78"/>
              </a:rPr>
              <a:t>هوش مصنوعی می‌تواند نقاط پرتصادف را شناسایی کرده و با تحلیل الگوهای رانندگی، سیستم‌های هشداردهنده ایجاد کند.</a:t>
            </a:r>
            <a:endParaRPr lang="en-US" sz="1600" dirty="0">
              <a:cs typeface="B Nazanin" panose="00000400000000000000" pitchFamily="2" charset="-78"/>
            </a:endParaRPr>
          </a:p>
        </p:txBody>
      </p:sp>
      <p:sp>
        <p:nvSpPr>
          <p:cNvPr id="6" name="StaticPath"/>
          <p:cNvSpPr/>
          <p:nvPr/>
        </p:nvSpPr>
        <p:spPr>
          <a:xfrm>
            <a:off x="4928235" y="1616107"/>
            <a:ext cx="682943" cy="682943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7" name="StaticPath"/>
          <p:cNvSpPr/>
          <p:nvPr/>
        </p:nvSpPr>
        <p:spPr>
          <a:xfrm>
            <a:off x="6584442" y="704374"/>
            <a:ext cx="2154555" cy="3734753"/>
          </a:xfrm>
          <a:prstGeom prst="rect">
            <a:avLst/>
          </a:prstGeom>
          <a:solidFill>
            <a:srgbClr val="FF9800"/>
          </a:solidFill>
          <a:ln/>
        </p:spPr>
      </p:sp>
      <p:sp>
        <p:nvSpPr>
          <p:cNvPr id="8" name="Question 2"/>
          <p:cNvSpPr/>
          <p:nvPr/>
        </p:nvSpPr>
        <p:spPr>
          <a:xfrm>
            <a:off x="6698028" y="903589"/>
            <a:ext cx="1927336" cy="5166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 rtl="1">
              <a:buNone/>
            </a:pPr>
            <a:r>
              <a:rPr lang="en-US" sz="1136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B Nazanin" panose="00000400000000000000" pitchFamily="2" charset="-78"/>
              </a:rPr>
              <a:t>📊 داده‌های کلان چگونه به بهبود حمل‌ونقل کمک می‌کنند؟</a:t>
            </a:r>
            <a:endParaRPr lang="en-US" sz="1136" dirty="0">
              <a:cs typeface="B Nazanin" panose="00000400000000000000" pitchFamily="2" charset="-78"/>
            </a:endParaRPr>
          </a:p>
        </p:txBody>
      </p:sp>
      <p:sp>
        <p:nvSpPr>
          <p:cNvPr id="9" name="Answer 2"/>
          <p:cNvSpPr/>
          <p:nvPr/>
        </p:nvSpPr>
        <p:spPr>
          <a:xfrm>
            <a:off x="6690122" y="2557891"/>
            <a:ext cx="1943195" cy="102250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 rtl="1">
              <a:buNone/>
            </a:pPr>
            <a:r>
              <a:rPr lang="en-US" sz="16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B Nazanin" panose="00000400000000000000" pitchFamily="2" charset="-78"/>
              </a:rPr>
              <a:t>با جمع‌آوری و تحلیل داده‌های حمل‌ونقل، می‌توان مسیرهای بهینه، نقاط پرتراکم و عوامل تأثیرگذار بر ترافیک را شناسایی کرد.</a:t>
            </a:r>
            <a:endParaRPr lang="en-US" sz="1600" dirty="0">
              <a:cs typeface="B Nazanin" panose="00000400000000000000" pitchFamily="2" charset="-78"/>
            </a:endParaRPr>
          </a:p>
        </p:txBody>
      </p:sp>
      <p:sp>
        <p:nvSpPr>
          <p:cNvPr id="10" name="StaticPath"/>
          <p:cNvSpPr/>
          <p:nvPr/>
        </p:nvSpPr>
        <p:spPr>
          <a:xfrm>
            <a:off x="7320058" y="1616773"/>
            <a:ext cx="682943" cy="682943"/>
          </a:xfrm>
          <a:prstGeom prst="ellipse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/>
          <p:nvPr/>
        </p:nvSpPr>
        <p:spPr>
          <a:xfrm>
            <a:off x="1946564" y="284762"/>
            <a:ext cx="5467350" cy="5166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 rtl="1">
              <a:buNone/>
            </a:pPr>
            <a:r>
              <a:rPr lang="en-US" sz="2400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B Nazanin" panose="00000400000000000000" pitchFamily="2" charset="-78"/>
              </a:rPr>
              <a:t>📌 نمونه‌های موفق حمل‌ونقل هوشمند در جهان</a:t>
            </a:r>
            <a:endParaRPr lang="en-US" sz="2400" dirty="0">
              <a:cs typeface="B Nazanin" panose="00000400000000000000" pitchFamily="2" charset="-78"/>
            </a:endParaRPr>
          </a:p>
        </p:txBody>
      </p:sp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4875"/>
            <a:ext cx="3047643" cy="3047643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904875"/>
            <a:ext cx="3047643" cy="3047643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904875"/>
            <a:ext cx="3047643" cy="3047643"/>
          </a:xfrm>
          <a:prstGeom prst="rect">
            <a:avLst/>
          </a:prstGeom>
        </p:spPr>
      </p:pic>
      <p:sp>
        <p:nvSpPr>
          <p:cNvPr id="6" name="Text"/>
          <p:cNvSpPr/>
          <p:nvPr/>
        </p:nvSpPr>
        <p:spPr>
          <a:xfrm>
            <a:off x="74628" y="4159472"/>
            <a:ext cx="9069372" cy="79748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B Nazanin" panose="00000400000000000000" pitchFamily="2" charset="-78"/>
              </a:rPr>
              <a:t>چندین شهر پیشرو در دنیا با استفاده از فناوری‌های هوشمند توانسته‌اند ترافیک را کاهش داده و حمل‌ونقل را بهینه کنند.</a:t>
            </a:r>
            <a:endParaRPr lang="en-US" dirty="0">
              <a:cs typeface="B Nazanin" panose="00000400000000000000" pitchFamily="2" charset="-7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ticPath"/>
          <p:cNvSpPr/>
          <p:nvPr/>
        </p:nvSpPr>
        <p:spPr>
          <a:xfrm>
            <a:off x="7143750" y="0"/>
            <a:ext cx="2000250" cy="5143500"/>
          </a:xfrm>
          <a:prstGeom prst="rect">
            <a:avLst/>
          </a:prstGeom>
          <a:solidFill>
            <a:srgbClr val="FF9800"/>
          </a:solidFill>
          <a:ln/>
        </p:spPr>
      </p:sp>
      <p:sp>
        <p:nvSpPr>
          <p:cNvPr id="3" name="Title"/>
          <p:cNvSpPr/>
          <p:nvPr/>
        </p:nvSpPr>
        <p:spPr>
          <a:xfrm>
            <a:off x="1190625" y="357188"/>
            <a:ext cx="5715000" cy="571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 rtl="1">
              <a:buNone/>
            </a:pPr>
            <a:r>
              <a:rPr lang="en-US" sz="2400" b="1" dirty="0">
                <a:solidFill>
                  <a:srgbClr val="333333"/>
                </a:solidFill>
                <a:latin typeface="OpenSans-Bold" pitchFamily="34" charset="0"/>
                <a:ea typeface="OpenSans-Bold" pitchFamily="34" charset="-122"/>
                <a:cs typeface="B Nazanin" panose="00000400000000000000" pitchFamily="2" charset="-78"/>
              </a:rPr>
              <a:t>🔍 نقش هوش مصنوعی در مدیریت حمل‌ونقل</a:t>
            </a:r>
            <a:endParaRPr lang="en-US" sz="2400" dirty="0">
              <a:cs typeface="B Nazanin" panose="00000400000000000000" pitchFamily="2" charset="-78"/>
            </a:endParaRPr>
          </a:p>
        </p:txBody>
      </p:sp>
      <p:sp>
        <p:nvSpPr>
          <p:cNvPr id="4" name="Subtitle 1"/>
          <p:cNvSpPr/>
          <p:nvPr/>
        </p:nvSpPr>
        <p:spPr>
          <a:xfrm>
            <a:off x="714375" y="1190625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 rtl="1">
              <a:buNone/>
            </a:pPr>
            <a:r>
              <a:rPr lang="en-US" sz="1600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B Nazanin" panose="00000400000000000000" pitchFamily="2" charset="-78"/>
              </a:rPr>
              <a:t>⚙️ یادگیری ماشین و پیش‌بینی ترافیک</a:t>
            </a:r>
            <a:endParaRPr lang="en-US" sz="1600" dirty="0">
              <a:cs typeface="B Nazanin" panose="00000400000000000000" pitchFamily="2" charset="-78"/>
            </a:endParaRPr>
          </a:p>
        </p:txBody>
      </p:sp>
      <p:sp>
        <p:nvSpPr>
          <p:cNvPr id="5" name="Paragraph 1"/>
          <p:cNvSpPr/>
          <p:nvPr/>
        </p:nvSpPr>
        <p:spPr>
          <a:xfrm>
            <a:off x="714375" y="1571625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 rtl="1">
              <a:buNone/>
            </a:pPr>
            <a:r>
              <a:rPr lang="en-US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B Nazanin" panose="00000400000000000000" pitchFamily="2" charset="-78"/>
              </a:rPr>
              <a:t>هوش مصنوعی از الگوریتم‌های یادگیری ماشین برای تحلیل داده‌های ترافیکی و پیش‌بینی تراکم جاده‌ها استفاده می‌کند.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6" name="Subtitle 2"/>
          <p:cNvSpPr/>
          <p:nvPr/>
        </p:nvSpPr>
        <p:spPr>
          <a:xfrm>
            <a:off x="714375" y="2524125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 rtl="1">
              <a:buNone/>
            </a:pPr>
            <a:r>
              <a:rPr lang="en-US" sz="1600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B Nazanin" panose="00000400000000000000" pitchFamily="2" charset="-78"/>
              </a:rPr>
              <a:t>🚦 سیستم‌های کنترل هوشمند چراغ‌های راهنمایی</a:t>
            </a:r>
            <a:endParaRPr lang="en-US" sz="1600" dirty="0">
              <a:cs typeface="B Nazanin" panose="00000400000000000000" pitchFamily="2" charset="-78"/>
            </a:endParaRPr>
          </a:p>
        </p:txBody>
      </p:sp>
      <p:sp>
        <p:nvSpPr>
          <p:cNvPr id="7" name="Paragraph 2"/>
          <p:cNvSpPr/>
          <p:nvPr/>
        </p:nvSpPr>
        <p:spPr>
          <a:xfrm>
            <a:off x="714375" y="2905125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 rtl="1">
              <a:buNone/>
            </a:pPr>
            <a:r>
              <a:rPr lang="en-US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B Nazanin" panose="00000400000000000000" pitchFamily="2" charset="-78"/>
              </a:rPr>
              <a:t>سیستم‌های کنترل هوشمند چراغ‌های راهنمایی باعث کاهش زمان انتظار در تقاطع‌ها و افزایش بهره‌وری ترافیک می‌شوند.</a:t>
            </a:r>
            <a:endParaRPr lang="en-US" dirty="0">
              <a:cs typeface="B Nazanin" panose="00000400000000000000" pitchFamily="2" charset="-78"/>
            </a:endParaRPr>
          </a:p>
        </p:txBody>
      </p:sp>
      <p:sp>
        <p:nvSpPr>
          <p:cNvPr id="8" name="Subtitle 3"/>
          <p:cNvSpPr/>
          <p:nvPr/>
        </p:nvSpPr>
        <p:spPr>
          <a:xfrm>
            <a:off x="714375" y="3619500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 rtl="1">
              <a:buNone/>
            </a:pPr>
            <a:r>
              <a:rPr lang="en-US" sz="1600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B Nazanin" panose="00000400000000000000" pitchFamily="2" charset="-78"/>
              </a:rPr>
              <a:t>📡 تحلیل داده‌های کلان</a:t>
            </a:r>
            <a:endParaRPr lang="en-US" sz="1600" dirty="0">
              <a:cs typeface="B Nazanin" panose="00000400000000000000" pitchFamily="2" charset="-78"/>
            </a:endParaRPr>
          </a:p>
        </p:txBody>
      </p:sp>
      <p:sp>
        <p:nvSpPr>
          <p:cNvPr id="9" name="Paragraph 3"/>
          <p:cNvSpPr/>
          <p:nvPr/>
        </p:nvSpPr>
        <p:spPr>
          <a:xfrm>
            <a:off x="714375" y="4000500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 rtl="1">
              <a:buNone/>
            </a:pPr>
            <a:r>
              <a:rPr lang="en-US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B Nazanin" panose="00000400000000000000" pitchFamily="2" charset="-78"/>
              </a:rPr>
              <a:t>تحلیل کلان‌داده‌ها به شهرها امکان می‌دهد الگوهای حرکتی را بررسی کرده و راهکارهای بهینه‌ای برای مدیریت ترافیک ارائه دهند.</a:t>
            </a:r>
            <a:endParaRPr lang="en-US" dirty="0">
              <a:cs typeface="B Nazanin" panose="00000400000000000000" pitchFamily="2" charset="-78"/>
            </a:endParaRPr>
          </a:p>
        </p:txBody>
      </p:sp>
      <p:pic>
        <p:nvPicPr>
          <p:cNvPr id="10" name="Imag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875" y="1333500"/>
            <a:ext cx="2476500" cy="2476500"/>
          </a:xfrm>
          <a:prstGeom prst="rect">
            <a:avLst/>
          </a:prstGeom>
        </p:spPr>
      </p:pic>
      <p:sp>
        <p:nvSpPr>
          <p:cNvPr id="11" name="StaticPath"/>
          <p:cNvSpPr/>
          <p:nvPr/>
        </p:nvSpPr>
        <p:spPr>
          <a:xfrm>
            <a:off x="-1309687" y="3810000"/>
            <a:ext cx="1737360" cy="1737360"/>
          </a:xfrm>
          <a:prstGeom prst="ellipse">
            <a:avLst/>
          </a:prstGeom>
          <a:solidFill>
            <a:srgbClr val="000000">
              <a:alpha val="0"/>
            </a:srgbClr>
          </a:solidFill>
          <a:ln w="211667">
            <a:solidFill>
              <a:srgbClr val="FF9800"/>
            </a:solidFill>
            <a:prstDash val="solid"/>
          </a:ln>
        </p:spPr>
      </p:sp>
      <p:sp>
        <p:nvSpPr>
          <p:cNvPr id="12" name="StaticPath"/>
          <p:cNvSpPr/>
          <p:nvPr/>
        </p:nvSpPr>
        <p:spPr>
          <a:xfrm>
            <a:off x="285750" y="204788"/>
            <a:ext cx="482918" cy="482917"/>
          </a:xfrm>
          <a:prstGeom prst="ellipse">
            <a:avLst/>
          </a:prstGeom>
          <a:solidFill>
            <a:srgbClr val="000000"/>
          </a:solidFill>
          <a:ln/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ticPath"/>
          <p:cNvSpPr/>
          <p:nvPr/>
        </p:nvSpPr>
        <p:spPr>
          <a:xfrm>
            <a:off x="4192619" y="703707"/>
            <a:ext cx="2154555" cy="3734753"/>
          </a:xfrm>
          <a:prstGeom prst="rect">
            <a:avLst/>
          </a:prstGeom>
          <a:solidFill>
            <a:srgbClr val="FF9800"/>
          </a:solidFill>
          <a:ln/>
        </p:spPr>
      </p:sp>
      <p:pic>
        <p:nvPicPr>
          <p:cNvPr id="3" name="Imag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256" y="1023937"/>
            <a:ext cx="3095625" cy="3095625"/>
          </a:xfrm>
          <a:prstGeom prst="rect">
            <a:avLst/>
          </a:prstGeom>
        </p:spPr>
      </p:pic>
      <p:sp>
        <p:nvSpPr>
          <p:cNvPr id="4" name="Question 1"/>
          <p:cNvSpPr/>
          <p:nvPr/>
        </p:nvSpPr>
        <p:spPr>
          <a:xfrm>
            <a:off x="4306205" y="902922"/>
            <a:ext cx="1927336" cy="5166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 rtl="1">
              <a:buNone/>
            </a:pPr>
            <a:r>
              <a:rPr lang="en-US" sz="1017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B Nazanin" panose="00000400000000000000" pitchFamily="2" charset="-78"/>
              </a:rPr>
              <a:t>🚗 آیا خودروهای خودران واقعاً ایمن‌تر از رانندگان انسانی هستند؟</a:t>
            </a:r>
            <a:endParaRPr lang="en-US" sz="1017" dirty="0">
              <a:cs typeface="B Nazanin" panose="00000400000000000000" pitchFamily="2" charset="-78"/>
            </a:endParaRPr>
          </a:p>
        </p:txBody>
      </p:sp>
      <p:sp>
        <p:nvSpPr>
          <p:cNvPr id="5" name="Answer 1"/>
          <p:cNvSpPr/>
          <p:nvPr/>
        </p:nvSpPr>
        <p:spPr>
          <a:xfrm>
            <a:off x="4298299" y="2557224"/>
            <a:ext cx="1943195" cy="163601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 rtl="1">
              <a:buNone/>
            </a:pPr>
            <a:r>
              <a:rPr lang="en-US" sz="1600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B Nazanin" panose="00000400000000000000" pitchFamily="2" charset="-78"/>
              </a:rPr>
              <a:t>خودروهای خودران از سنسورهای پیشرفته و الگوریتم‌های یادگیری ماشین برای پیشگیری از تصادفات استفاده می‌کنند</a:t>
            </a:r>
            <a:r>
              <a:rPr lang="en-US" sz="16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.</a:t>
            </a:r>
            <a:endParaRPr lang="en-US" sz="1600" dirty="0"/>
          </a:p>
        </p:txBody>
      </p:sp>
      <p:sp>
        <p:nvSpPr>
          <p:cNvPr id="6" name="StaticPath"/>
          <p:cNvSpPr/>
          <p:nvPr/>
        </p:nvSpPr>
        <p:spPr>
          <a:xfrm>
            <a:off x="4928235" y="1616107"/>
            <a:ext cx="682943" cy="682943"/>
          </a:xfrm>
          <a:prstGeom prst="ellipse">
            <a:avLst/>
          </a:prstGeom>
          <a:solidFill>
            <a:srgbClr val="FFFFFF"/>
          </a:solidFill>
          <a:ln/>
        </p:spPr>
      </p:sp>
      <p:sp>
        <p:nvSpPr>
          <p:cNvPr id="7" name="StaticPath"/>
          <p:cNvSpPr/>
          <p:nvPr/>
        </p:nvSpPr>
        <p:spPr>
          <a:xfrm>
            <a:off x="6584442" y="704374"/>
            <a:ext cx="2154555" cy="3734753"/>
          </a:xfrm>
          <a:prstGeom prst="rect">
            <a:avLst/>
          </a:prstGeom>
          <a:solidFill>
            <a:srgbClr val="FF9800"/>
          </a:solidFill>
          <a:ln/>
        </p:spPr>
      </p:sp>
      <p:sp>
        <p:nvSpPr>
          <p:cNvPr id="8" name="Question 2"/>
          <p:cNvSpPr/>
          <p:nvPr/>
        </p:nvSpPr>
        <p:spPr>
          <a:xfrm>
            <a:off x="6698028" y="903589"/>
            <a:ext cx="2653790" cy="5166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lvl="2" algn="r" rtl="1"/>
            <a:r>
              <a:rPr lang="en-US" sz="1017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B Yagut" panose="00000400000000000000" pitchFamily="2" charset="-78"/>
              </a:rPr>
              <a:t>📊 </a:t>
            </a:r>
            <a:r>
              <a:rPr lang="en-US" sz="1017" b="1" dirty="0" err="1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B Nazanin" panose="00000400000000000000" pitchFamily="2" charset="-78"/>
              </a:rPr>
              <a:t>چگونه</a:t>
            </a:r>
            <a:r>
              <a:rPr lang="en-US" sz="1017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B Nazanin" panose="00000400000000000000" pitchFamily="2" charset="-78"/>
              </a:rPr>
              <a:t> </a:t>
            </a:r>
            <a:r>
              <a:rPr lang="en-US" sz="1017" b="1" dirty="0" err="1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B Nazanin" panose="00000400000000000000" pitchFamily="2" charset="-78"/>
              </a:rPr>
              <a:t>داده‌های</a:t>
            </a:r>
            <a:r>
              <a:rPr lang="en-US" sz="1017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B Nazanin" panose="00000400000000000000" pitchFamily="2" charset="-78"/>
              </a:rPr>
              <a:t> لحظه‌ای می‌توانند ترافیک را کاهش </a:t>
            </a:r>
            <a:r>
              <a:rPr lang="en-US" sz="1017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B Yagut" panose="00000400000000000000" pitchFamily="2" charset="-78"/>
              </a:rPr>
              <a:t>دهند؟</a:t>
            </a:r>
          </a:p>
        </p:txBody>
      </p:sp>
      <p:sp>
        <p:nvSpPr>
          <p:cNvPr id="9" name="Answer 2"/>
          <p:cNvSpPr/>
          <p:nvPr/>
        </p:nvSpPr>
        <p:spPr>
          <a:xfrm>
            <a:off x="6724759" y="2843785"/>
            <a:ext cx="1943195" cy="102250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 rtl="1">
              <a:buNone/>
            </a:pPr>
            <a:r>
              <a:rPr lang="en-US" sz="1600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B Nazanin" panose="00000400000000000000" pitchFamily="2" charset="-78"/>
              </a:rPr>
              <a:t>تحلیل داده‌های لحظه‌ای از GPS و حسگرهای جاده‌ای، به بهینه‌سازی جریان ترافیک و کاهش ازدحام کمک می‌کند</a:t>
            </a:r>
            <a:r>
              <a:rPr lang="en-US" sz="24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OpenSans-Regular" pitchFamily="34" charset="-120"/>
              </a:rPr>
              <a:t>.</a:t>
            </a:r>
            <a:endParaRPr lang="en-US" sz="2400" dirty="0"/>
          </a:p>
        </p:txBody>
      </p:sp>
      <p:sp>
        <p:nvSpPr>
          <p:cNvPr id="10" name="StaticPath"/>
          <p:cNvSpPr/>
          <p:nvPr/>
        </p:nvSpPr>
        <p:spPr>
          <a:xfrm>
            <a:off x="7320058" y="1616773"/>
            <a:ext cx="682943" cy="682943"/>
          </a:xfrm>
          <a:prstGeom prst="ellipse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ticPath"/>
          <p:cNvSpPr/>
          <p:nvPr/>
        </p:nvSpPr>
        <p:spPr>
          <a:xfrm>
            <a:off x="7143750" y="0"/>
            <a:ext cx="2000250" cy="5143500"/>
          </a:xfrm>
          <a:prstGeom prst="rect">
            <a:avLst/>
          </a:prstGeom>
          <a:solidFill>
            <a:srgbClr val="FF9800"/>
          </a:solidFill>
          <a:ln/>
        </p:spPr>
      </p:sp>
      <p:sp>
        <p:nvSpPr>
          <p:cNvPr id="3" name="Title"/>
          <p:cNvSpPr/>
          <p:nvPr/>
        </p:nvSpPr>
        <p:spPr>
          <a:xfrm>
            <a:off x="1190625" y="357188"/>
            <a:ext cx="5715000" cy="571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 rtl="1">
              <a:buNone/>
            </a:pPr>
            <a:r>
              <a:rPr lang="en-US" sz="1758" b="1" dirty="0">
                <a:solidFill>
                  <a:srgbClr val="333333"/>
                </a:solidFill>
                <a:latin typeface="OpenSans-Bold" pitchFamily="34" charset="0"/>
                <a:ea typeface="OpenSans-Bold" pitchFamily="34" charset="-122"/>
                <a:cs typeface="B Nazanin" panose="00000400000000000000" pitchFamily="2" charset="-78"/>
              </a:rPr>
              <a:t>🌍 اثرات زیست‌محیطی حمل‌ونقل هوشمند</a:t>
            </a:r>
            <a:endParaRPr lang="en-US" sz="1758" dirty="0">
              <a:cs typeface="B Nazanin" panose="00000400000000000000" pitchFamily="2" charset="-78"/>
            </a:endParaRPr>
          </a:p>
        </p:txBody>
      </p:sp>
      <p:sp>
        <p:nvSpPr>
          <p:cNvPr id="4" name="Subtitle 1"/>
          <p:cNvSpPr/>
          <p:nvPr/>
        </p:nvSpPr>
        <p:spPr>
          <a:xfrm>
            <a:off x="714375" y="1190625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 rtl="1">
              <a:buNone/>
            </a:pPr>
            <a:r>
              <a:rPr lang="en-US" sz="1233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OpenSans-Bold" pitchFamily="34" charset="-120"/>
              </a:rPr>
              <a:t>🔋 </a:t>
            </a:r>
            <a:r>
              <a:rPr lang="en-US" sz="1758" b="1" dirty="0">
                <a:solidFill>
                  <a:srgbClr val="333333"/>
                </a:solidFill>
                <a:latin typeface="OpenSans-Bold" pitchFamily="34" charset="0"/>
                <a:ea typeface="OpenSans-Bold" pitchFamily="34" charset="-122"/>
                <a:cs typeface="B Nazanin" panose="00000400000000000000" pitchFamily="2" charset="-78"/>
              </a:rPr>
              <a:t>استفاده از خودروهای الکتریکی</a:t>
            </a:r>
          </a:p>
        </p:txBody>
      </p:sp>
      <p:sp>
        <p:nvSpPr>
          <p:cNvPr id="5" name="Paragraph 1"/>
          <p:cNvSpPr/>
          <p:nvPr/>
        </p:nvSpPr>
        <p:spPr>
          <a:xfrm>
            <a:off x="714375" y="1571625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 rtl="1">
              <a:buNone/>
            </a:pPr>
            <a:r>
              <a:rPr lang="en-US" sz="1367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B Nazanin" panose="00000400000000000000" pitchFamily="2" charset="-78"/>
              </a:rPr>
              <a:t>خودروهای الکتریکی به کاهش آلایندگی و وابستگی به سوخت‌های فسیلی کمک می‌کنند.</a:t>
            </a:r>
            <a:endParaRPr lang="en-US" sz="1367" dirty="0">
              <a:cs typeface="B Nazanin" panose="00000400000000000000" pitchFamily="2" charset="-78"/>
            </a:endParaRPr>
          </a:p>
        </p:txBody>
      </p:sp>
      <p:sp>
        <p:nvSpPr>
          <p:cNvPr id="6" name="Subtitle 2"/>
          <p:cNvSpPr/>
          <p:nvPr/>
        </p:nvSpPr>
        <p:spPr>
          <a:xfrm>
            <a:off x="714375" y="2524125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 rtl="1">
              <a:buNone/>
            </a:pPr>
            <a:r>
              <a:rPr lang="en-US" sz="1233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B Nazanin" panose="00000400000000000000" pitchFamily="2" charset="-78"/>
              </a:rPr>
              <a:t>🌱 سیستم‌های حمل‌ونقل اشتراکی</a:t>
            </a:r>
            <a:endParaRPr lang="en-US" sz="1233" dirty="0">
              <a:cs typeface="B Nazanin" panose="00000400000000000000" pitchFamily="2" charset="-78"/>
            </a:endParaRPr>
          </a:p>
        </p:txBody>
      </p:sp>
      <p:sp>
        <p:nvSpPr>
          <p:cNvPr id="7" name="Paragraph 2"/>
          <p:cNvSpPr/>
          <p:nvPr/>
        </p:nvSpPr>
        <p:spPr>
          <a:xfrm>
            <a:off x="714375" y="2905125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 rtl="1">
              <a:buNone/>
            </a:pPr>
            <a:r>
              <a:rPr lang="en-US" sz="1367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B Nazanin" panose="00000400000000000000" pitchFamily="2" charset="-78"/>
              </a:rPr>
              <a:t>مدل‌های حمل‌ونقل اشتراکی مانند اسکوترهای برقی و دوچرخه‌های هوشمند باعث کاهش ترافیک و آلودگی هوا می‌شوند.</a:t>
            </a:r>
            <a:endParaRPr lang="en-US" sz="1367" dirty="0">
              <a:cs typeface="B Nazanin" panose="00000400000000000000" pitchFamily="2" charset="-78"/>
            </a:endParaRPr>
          </a:p>
        </p:txBody>
      </p:sp>
      <p:sp>
        <p:nvSpPr>
          <p:cNvPr id="8" name="Subtitle 3"/>
          <p:cNvSpPr/>
          <p:nvPr/>
        </p:nvSpPr>
        <p:spPr>
          <a:xfrm>
            <a:off x="714375" y="3619500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 rtl="1">
              <a:buNone/>
            </a:pPr>
            <a:r>
              <a:rPr lang="en-US" sz="1233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B Nazanin" panose="00000400000000000000" pitchFamily="2" charset="-78"/>
              </a:rPr>
              <a:t>🏙 توسعه شهرهای پایدار</a:t>
            </a:r>
            <a:endParaRPr lang="en-US" sz="1233" dirty="0">
              <a:cs typeface="B Nazanin" panose="00000400000000000000" pitchFamily="2" charset="-78"/>
            </a:endParaRPr>
          </a:p>
        </p:txBody>
      </p:sp>
      <p:sp>
        <p:nvSpPr>
          <p:cNvPr id="9" name="Paragraph 3"/>
          <p:cNvSpPr/>
          <p:nvPr/>
        </p:nvSpPr>
        <p:spPr>
          <a:xfrm>
            <a:off x="714375" y="4000500"/>
            <a:ext cx="5238750" cy="14287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r" rtl="1">
              <a:buNone/>
            </a:pPr>
            <a:r>
              <a:rPr lang="en-US" sz="1367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B Nazanin" panose="00000400000000000000" pitchFamily="2" charset="-78"/>
              </a:rPr>
              <a:t>حمل‌ونقل هوشمند با بهینه‌سازی مسیرها و کاهش ترافیک، به ایجاد شهرهای سبزتر و کارآمدتر کمک می‌کند.</a:t>
            </a:r>
            <a:endParaRPr lang="en-US" sz="1367" dirty="0">
              <a:cs typeface="B Nazanin" panose="00000400000000000000" pitchFamily="2" charset="-78"/>
            </a:endParaRPr>
          </a:p>
        </p:txBody>
      </p:sp>
      <p:pic>
        <p:nvPicPr>
          <p:cNvPr id="10" name="Image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875" y="1333500"/>
            <a:ext cx="2476500" cy="2476500"/>
          </a:xfrm>
          <a:prstGeom prst="rect">
            <a:avLst/>
          </a:prstGeom>
        </p:spPr>
      </p:pic>
      <p:sp>
        <p:nvSpPr>
          <p:cNvPr id="11" name="StaticPath"/>
          <p:cNvSpPr/>
          <p:nvPr/>
        </p:nvSpPr>
        <p:spPr>
          <a:xfrm>
            <a:off x="-1309687" y="3810000"/>
            <a:ext cx="1737360" cy="1737360"/>
          </a:xfrm>
          <a:prstGeom prst="ellipse">
            <a:avLst/>
          </a:prstGeom>
          <a:solidFill>
            <a:srgbClr val="000000">
              <a:alpha val="0"/>
            </a:srgbClr>
          </a:solidFill>
          <a:ln w="211667">
            <a:solidFill>
              <a:srgbClr val="FF9800"/>
            </a:solidFill>
            <a:prstDash val="solid"/>
          </a:ln>
        </p:spPr>
      </p:sp>
      <p:sp>
        <p:nvSpPr>
          <p:cNvPr id="12" name="StaticPath"/>
          <p:cNvSpPr/>
          <p:nvPr/>
        </p:nvSpPr>
        <p:spPr>
          <a:xfrm>
            <a:off x="285750" y="204788"/>
            <a:ext cx="482918" cy="482917"/>
          </a:xfrm>
          <a:prstGeom prst="ellipse">
            <a:avLst/>
          </a:prstGeom>
          <a:solidFill>
            <a:srgbClr val="000000"/>
          </a:solidFill>
          <a:ln/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ticPath"/>
          <p:cNvSpPr/>
          <p:nvPr/>
        </p:nvSpPr>
        <p:spPr>
          <a:xfrm>
            <a:off x="120206" y="0"/>
            <a:ext cx="902970" cy="902970"/>
          </a:xfrm>
          <a:prstGeom prst="ellipse">
            <a:avLst/>
          </a:prstGeom>
          <a:solidFill>
            <a:srgbClr val="000000">
              <a:alpha val="0"/>
            </a:srgbClr>
          </a:solidFill>
          <a:ln w="169333">
            <a:solidFill>
              <a:srgbClr val="FF9800"/>
            </a:solidFill>
            <a:prstDash val="solid"/>
          </a:ln>
        </p:spPr>
      </p:sp>
      <p:sp>
        <p:nvSpPr>
          <p:cNvPr id="3" name="Title"/>
          <p:cNvSpPr/>
          <p:nvPr/>
        </p:nvSpPr>
        <p:spPr>
          <a:xfrm>
            <a:off x="2428875" y="274987"/>
            <a:ext cx="4286250" cy="5435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 rtl="1">
              <a:buNone/>
            </a:pPr>
            <a:r>
              <a:rPr lang="en-US" sz="1944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B Nazanin" panose="00000400000000000000" pitchFamily="2" charset="-78"/>
              </a:rPr>
              <a:t>📊 داده‌های آماری از تأثیر حمل‌ونقل هوشمند</a:t>
            </a:r>
            <a:endParaRPr lang="en-US" sz="1944" dirty="0">
              <a:cs typeface="B Nazanin" panose="00000400000000000000" pitchFamily="2" charset="-78"/>
            </a:endParaRPr>
          </a:p>
        </p:txBody>
      </p:sp>
      <p:sp>
        <p:nvSpPr>
          <p:cNvPr id="4" name="StaticPath"/>
          <p:cNvSpPr/>
          <p:nvPr/>
        </p:nvSpPr>
        <p:spPr>
          <a:xfrm>
            <a:off x="8304324" y="214312"/>
            <a:ext cx="602933" cy="602933"/>
          </a:xfrm>
          <a:prstGeom prst="ellipse">
            <a:avLst/>
          </a:prstGeom>
          <a:solidFill>
            <a:srgbClr val="FF9800"/>
          </a:solidFill>
          <a:ln/>
        </p:spPr>
      </p:sp>
      <p:sp>
        <p:nvSpPr>
          <p:cNvPr id="5" name="StaticPath"/>
          <p:cNvSpPr/>
          <p:nvPr/>
        </p:nvSpPr>
        <p:spPr>
          <a:xfrm>
            <a:off x="482679" y="1202627"/>
            <a:ext cx="2271713" cy="1594485"/>
          </a:xfrm>
          <a:prstGeom prst="rect">
            <a:avLst/>
          </a:prstGeom>
          <a:solidFill>
            <a:srgbClr val="FF9800"/>
          </a:solidFill>
          <a:ln w="12700">
            <a:solidFill>
              <a:srgbClr val="000000"/>
            </a:solidFill>
            <a:prstDash val="solid"/>
          </a:ln>
        </p:spPr>
      </p:sp>
      <p:sp>
        <p:nvSpPr>
          <p:cNvPr id="6" name="StaticPath"/>
          <p:cNvSpPr/>
          <p:nvPr/>
        </p:nvSpPr>
        <p:spPr>
          <a:xfrm>
            <a:off x="3426952" y="1202627"/>
            <a:ext cx="2271713" cy="1594485"/>
          </a:xfrm>
          <a:prstGeom prst="rect">
            <a:avLst/>
          </a:prstGeom>
          <a:solidFill>
            <a:srgbClr val="FF9800"/>
          </a:solidFill>
          <a:ln w="12700">
            <a:solidFill>
              <a:srgbClr val="000000"/>
            </a:solidFill>
            <a:prstDash val="solid"/>
          </a:ln>
        </p:spPr>
      </p:sp>
      <p:sp>
        <p:nvSpPr>
          <p:cNvPr id="7" name="StaticPath"/>
          <p:cNvSpPr/>
          <p:nvPr/>
        </p:nvSpPr>
        <p:spPr>
          <a:xfrm>
            <a:off x="6362890" y="1202627"/>
            <a:ext cx="2271713" cy="1594485"/>
          </a:xfrm>
          <a:prstGeom prst="rect">
            <a:avLst/>
          </a:prstGeom>
          <a:solidFill>
            <a:srgbClr val="FF9800"/>
          </a:solidFill>
          <a:ln w="12700">
            <a:solidFill>
              <a:srgbClr val="000000"/>
            </a:solidFill>
            <a:prstDash val="solid"/>
          </a:ln>
        </p:spPr>
      </p:sp>
      <p:sp>
        <p:nvSpPr>
          <p:cNvPr id="8" name="Form title 1"/>
          <p:cNvSpPr/>
          <p:nvPr/>
        </p:nvSpPr>
        <p:spPr>
          <a:xfrm>
            <a:off x="588264" y="1684591"/>
            <a:ext cx="2065828" cy="60618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 rtl="1">
              <a:buNone/>
            </a:pPr>
            <a:r>
              <a:rPr lang="en-US" sz="2283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B Nazanin" panose="00000400000000000000" pitchFamily="2" charset="-78"/>
              </a:rPr>
              <a:t>📉 کاهش تصادفات</a:t>
            </a:r>
            <a:endParaRPr lang="en-US" sz="2283" dirty="0">
              <a:cs typeface="B Nazanin" panose="00000400000000000000" pitchFamily="2" charset="-78"/>
            </a:endParaRPr>
          </a:p>
        </p:txBody>
      </p:sp>
      <p:sp>
        <p:nvSpPr>
          <p:cNvPr id="9" name="Form title 2"/>
          <p:cNvSpPr/>
          <p:nvPr/>
        </p:nvSpPr>
        <p:spPr>
          <a:xfrm>
            <a:off x="3532584" y="1703975"/>
            <a:ext cx="2065828" cy="60618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 rtl="1">
              <a:buNone/>
            </a:pPr>
            <a:r>
              <a:rPr lang="en-US" sz="2283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OpenSans-Bold" pitchFamily="34" charset="-120"/>
              </a:rPr>
              <a:t>⏳ </a:t>
            </a:r>
            <a:r>
              <a:rPr lang="en-US" sz="2283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B Nazanin" panose="00000400000000000000" pitchFamily="2" charset="-78"/>
              </a:rPr>
              <a:t>کاهش زمان سفر</a:t>
            </a:r>
          </a:p>
        </p:txBody>
      </p:sp>
      <p:sp>
        <p:nvSpPr>
          <p:cNvPr id="10" name="Form title 3"/>
          <p:cNvSpPr/>
          <p:nvPr/>
        </p:nvSpPr>
        <p:spPr>
          <a:xfrm>
            <a:off x="6471904" y="1697926"/>
            <a:ext cx="2065828" cy="60618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 rtl="1">
              <a:buNone/>
            </a:pPr>
            <a:r>
              <a:rPr lang="en-US" sz="2283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OpenSans-Bold" pitchFamily="34" charset="-120"/>
              </a:rPr>
              <a:t>🌍 </a:t>
            </a:r>
            <a:r>
              <a:rPr lang="en-US" sz="2283" b="1" dirty="0">
                <a:solidFill>
                  <a:srgbClr val="000000"/>
                </a:solidFill>
                <a:latin typeface="OpenSans-Bold" pitchFamily="34" charset="0"/>
                <a:ea typeface="OpenSans-Bold" pitchFamily="34" charset="-122"/>
                <a:cs typeface="B Nazanin" panose="00000400000000000000" pitchFamily="2" charset="-78"/>
              </a:rPr>
              <a:t>کاهش آلودگی هوا</a:t>
            </a:r>
          </a:p>
        </p:txBody>
      </p:sp>
      <p:sp>
        <p:nvSpPr>
          <p:cNvPr id="11" name="Form text 1"/>
          <p:cNvSpPr/>
          <p:nvPr/>
        </p:nvSpPr>
        <p:spPr>
          <a:xfrm>
            <a:off x="370665" y="3044857"/>
            <a:ext cx="2510028" cy="13926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B Nazanin" panose="00000400000000000000" pitchFamily="2" charset="-78"/>
              </a:rPr>
              <a:t>در کشورهایی که از سیستم‌های مدیریت ترافیک هوشمند استفاده می‌کنند، تصادفات تا ۳۰٪ کاهش یافته است.</a:t>
            </a:r>
            <a:endParaRPr lang="en-US" sz="1300" dirty="0">
              <a:cs typeface="B Nazanin" panose="00000400000000000000" pitchFamily="2" charset="-78"/>
            </a:endParaRPr>
          </a:p>
        </p:txBody>
      </p:sp>
      <p:sp>
        <p:nvSpPr>
          <p:cNvPr id="12" name="Form text 2"/>
          <p:cNvSpPr/>
          <p:nvPr/>
        </p:nvSpPr>
        <p:spPr>
          <a:xfrm>
            <a:off x="3278743" y="3061335"/>
            <a:ext cx="2586561" cy="13228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B Nazanin" panose="00000400000000000000" pitchFamily="2" charset="-78"/>
              </a:rPr>
              <a:t>تحلیل داده‌های GPS نشان می‌دهد که استفاده از حمل‌ونقل هوشمند باعث کاهش ۲۰٪ زمان سفر می‌شود.</a:t>
            </a:r>
            <a:endParaRPr lang="en-US" sz="1300" dirty="0">
              <a:cs typeface="B Nazanin" panose="00000400000000000000" pitchFamily="2" charset="-78"/>
            </a:endParaRPr>
          </a:p>
        </p:txBody>
      </p:sp>
      <p:sp>
        <p:nvSpPr>
          <p:cNvPr id="13" name="Form text 3"/>
          <p:cNvSpPr/>
          <p:nvPr/>
        </p:nvSpPr>
        <p:spPr>
          <a:xfrm>
            <a:off x="6208871" y="3032188"/>
            <a:ext cx="2594086" cy="131849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000000"/>
                </a:solidFill>
                <a:latin typeface="OpenSans-Regular" pitchFamily="34" charset="0"/>
                <a:ea typeface="OpenSans-Regular" pitchFamily="34" charset="-122"/>
                <a:cs typeface="B Nazanin" panose="00000400000000000000" pitchFamily="2" charset="-78"/>
              </a:rPr>
              <a:t>با استفاده از خودروهای برقی و سیستم‌های حمل‌ونقل اشتراکی، انتشار گازهای گلخانه‌ای تا ۲۵٪ کاهش یافته است.</a:t>
            </a:r>
            <a:endParaRPr lang="en-US" sz="1300" dirty="0">
              <a:cs typeface="B Nazanin" panose="00000400000000000000" pitchFamily="2" charset="-78"/>
            </a:endParaRPr>
          </a:p>
        </p:txBody>
      </p:sp>
      <p:sp>
        <p:nvSpPr>
          <p:cNvPr id="14" name="StaticPath"/>
          <p:cNvSpPr/>
          <p:nvPr/>
        </p:nvSpPr>
        <p:spPr>
          <a:xfrm>
            <a:off x="782002" y="4619625"/>
            <a:ext cx="1685925" cy="71438"/>
          </a:xfrm>
          <a:prstGeom prst="rect">
            <a:avLst/>
          </a:prstGeom>
          <a:solidFill>
            <a:srgbClr val="FF9800"/>
          </a:solidFill>
          <a:ln/>
        </p:spPr>
      </p:sp>
      <p:sp>
        <p:nvSpPr>
          <p:cNvPr id="15" name="StaticPath"/>
          <p:cNvSpPr/>
          <p:nvPr/>
        </p:nvSpPr>
        <p:spPr>
          <a:xfrm>
            <a:off x="3729038" y="4619625"/>
            <a:ext cx="1685925" cy="71438"/>
          </a:xfrm>
          <a:prstGeom prst="rect">
            <a:avLst/>
          </a:prstGeom>
          <a:solidFill>
            <a:srgbClr val="FF9800"/>
          </a:solidFill>
          <a:ln/>
        </p:spPr>
      </p:sp>
      <p:sp>
        <p:nvSpPr>
          <p:cNvPr id="16" name="StaticPath"/>
          <p:cNvSpPr/>
          <p:nvPr/>
        </p:nvSpPr>
        <p:spPr>
          <a:xfrm>
            <a:off x="6662928" y="4619625"/>
            <a:ext cx="1685925" cy="71438"/>
          </a:xfrm>
          <a:prstGeom prst="rect">
            <a:avLst/>
          </a:prstGeom>
          <a:solidFill>
            <a:srgbClr val="FF9800"/>
          </a:solidFill>
          <a:ln/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1145</Words>
  <Application>Microsoft Office PowerPoint</Application>
  <PresentationFormat>On-screen Show (16:9)</PresentationFormat>
  <Paragraphs>138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Calibri Light</vt:lpstr>
      <vt:lpstr>LMN Aban</vt:lpstr>
      <vt:lpstr>LMN Elham</vt:lpstr>
      <vt:lpstr>OpenSans-Bold</vt:lpstr>
      <vt:lpstr>OpenSans-Regular</vt:lpstr>
      <vt:lpstr>Prompt-Bold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علیرضا</cp:lastModifiedBy>
  <cp:revision>8</cp:revision>
  <dcterms:created xsi:type="dcterms:W3CDTF">2025-03-03T06:22:15Z</dcterms:created>
  <dcterms:modified xsi:type="dcterms:W3CDTF">2025-03-03T06:57:37Z</dcterms:modified>
</cp:coreProperties>
</file>