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72" r:id="rId1"/>
  </p:sldMasterIdLst>
  <p:sldIdLst>
    <p:sldId id="256" r:id="rId2"/>
    <p:sldId id="257" r:id="rId3"/>
    <p:sldId id="264" r:id="rId4"/>
    <p:sldId id="265" r:id="rId5"/>
    <p:sldId id="266" r:id="rId6"/>
    <p:sldId id="268" r:id="rId7"/>
    <p:sldId id="267" r:id="rId8"/>
    <p:sldId id="273" r:id="rId9"/>
    <p:sldId id="272" r:id="rId10"/>
    <p:sldId id="274" r:id="rId11"/>
    <p:sldId id="276" r:id="rId12"/>
    <p:sldId id="275" r:id="rId13"/>
    <p:sldId id="269" r:id="rId14"/>
    <p:sldId id="271" r:id="rId15"/>
    <p:sldId id="270" r:id="rId16"/>
    <p:sldId id="278" r:id="rId17"/>
    <p:sldId id="281" r:id="rId18"/>
    <p:sldId id="280" r:id="rId19"/>
    <p:sldId id="282" r:id="rId20"/>
    <p:sldId id="287" r:id="rId21"/>
    <p:sldId id="283" r:id="rId22"/>
    <p:sldId id="277" r:id="rId23"/>
    <p:sldId id="279" r:id="rId24"/>
    <p:sldId id="292" r:id="rId25"/>
    <p:sldId id="293" r:id="rId26"/>
    <p:sldId id="296" r:id="rId27"/>
    <p:sldId id="295" r:id="rId28"/>
    <p:sldId id="284" r:id="rId29"/>
    <p:sldId id="288" r:id="rId30"/>
    <p:sldId id="285" r:id="rId31"/>
    <p:sldId id="289" r:id="rId32"/>
    <p:sldId id="286" r:id="rId33"/>
    <p:sldId id="290" r:id="rId34"/>
  </p:sldIdLst>
  <p:sldSz cx="12192000" cy="6858000"/>
  <p:notesSz cx="6858000" cy="9144000"/>
  <p:defaultTextStyle>
    <a:defPPr>
      <a:defRPr lang="fa-IR"/>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E8D0"/>
    <a:srgbClr val="DDDDFF"/>
    <a:srgbClr val="008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31DE23B5-AFB4-4900-9AD3-ACDD0B9102D4}" type="datetimeFigureOut">
              <a:rPr lang="fa-IR" smtClean="0"/>
              <a:t>7/18/1446</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EE75C0F4-172E-4423-BA6E-1942D919F680}" type="slidenum">
              <a:rPr lang="fa-IR" smtClean="0"/>
              <a:t>‹#›</a:t>
            </a:fld>
            <a:endParaRPr lang="fa-IR"/>
          </a:p>
        </p:txBody>
      </p:sp>
    </p:spTree>
    <p:extLst>
      <p:ext uri="{BB962C8B-B14F-4D97-AF65-F5344CB8AC3E}">
        <p14:creationId xmlns:p14="http://schemas.microsoft.com/office/powerpoint/2010/main" val="2541260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1DE23B5-AFB4-4900-9AD3-ACDD0B9102D4}" type="datetimeFigureOut">
              <a:rPr lang="fa-IR" smtClean="0"/>
              <a:t>7/18/1446</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EE75C0F4-172E-4423-BA6E-1942D919F680}" type="slidenum">
              <a:rPr lang="fa-IR" smtClean="0"/>
              <a:t>‹#›</a:t>
            </a:fld>
            <a:endParaRPr lang="fa-IR"/>
          </a:p>
        </p:txBody>
      </p:sp>
    </p:spTree>
    <p:extLst>
      <p:ext uri="{BB962C8B-B14F-4D97-AF65-F5344CB8AC3E}">
        <p14:creationId xmlns:p14="http://schemas.microsoft.com/office/powerpoint/2010/main" val="36258004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1DE23B5-AFB4-4900-9AD3-ACDD0B9102D4}" type="datetimeFigureOut">
              <a:rPr lang="fa-IR" smtClean="0"/>
              <a:t>7/18/1446</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EE75C0F4-172E-4423-BA6E-1942D919F680}" type="slidenum">
              <a:rPr lang="fa-IR" smtClean="0"/>
              <a:t>‹#›</a:t>
            </a:fld>
            <a:endParaRPr lang="fa-IR"/>
          </a:p>
        </p:txBody>
      </p:sp>
    </p:spTree>
    <p:extLst>
      <p:ext uri="{BB962C8B-B14F-4D97-AF65-F5344CB8AC3E}">
        <p14:creationId xmlns:p14="http://schemas.microsoft.com/office/powerpoint/2010/main" val="28079503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31DE23B5-AFB4-4900-9AD3-ACDD0B9102D4}" type="datetimeFigureOut">
              <a:rPr lang="fa-IR" smtClean="0"/>
              <a:t>7/18/1446</a:t>
            </a:fld>
            <a:endParaRPr lang="fa-IR"/>
          </a:p>
        </p:txBody>
      </p:sp>
      <p:sp>
        <p:nvSpPr>
          <p:cNvPr id="6" name="Footer Placeholder 5"/>
          <p:cNvSpPr>
            <a:spLocks noGrp="1"/>
          </p:cNvSpPr>
          <p:nvPr>
            <p:ph type="ftr" sz="quarter" idx="11"/>
          </p:nvPr>
        </p:nvSpPr>
        <p:spPr/>
        <p:txBody>
          <a:bodyPr/>
          <a:lstStyle/>
          <a:p>
            <a:endParaRPr lang="fa-IR"/>
          </a:p>
        </p:txBody>
      </p:sp>
      <p:sp>
        <p:nvSpPr>
          <p:cNvPr id="7" name="Slide Number Placeholder 6"/>
          <p:cNvSpPr>
            <a:spLocks noGrp="1"/>
          </p:cNvSpPr>
          <p:nvPr>
            <p:ph type="sldNum" sz="quarter" idx="12"/>
          </p:nvPr>
        </p:nvSpPr>
        <p:spPr/>
        <p:txBody>
          <a:bodyPr/>
          <a:lstStyle/>
          <a:p>
            <a:fld id="{EE75C0F4-172E-4423-BA6E-1942D919F680}" type="slidenum">
              <a:rPr lang="fa-IR" smtClean="0"/>
              <a:t>‹#›</a:t>
            </a:fld>
            <a:endParaRPr lang="fa-IR"/>
          </a:p>
        </p:txBody>
      </p:sp>
    </p:spTree>
    <p:extLst>
      <p:ext uri="{BB962C8B-B14F-4D97-AF65-F5344CB8AC3E}">
        <p14:creationId xmlns:p14="http://schemas.microsoft.com/office/powerpoint/2010/main" val="20037664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31DE23B5-AFB4-4900-9AD3-ACDD0B9102D4}" type="datetimeFigureOut">
              <a:rPr lang="fa-IR" smtClean="0"/>
              <a:t>7/18/1446</a:t>
            </a:fld>
            <a:endParaRPr lang="fa-IR"/>
          </a:p>
        </p:txBody>
      </p:sp>
      <p:sp>
        <p:nvSpPr>
          <p:cNvPr id="8" name="Footer Placeholder 7"/>
          <p:cNvSpPr>
            <a:spLocks noGrp="1"/>
          </p:cNvSpPr>
          <p:nvPr>
            <p:ph type="ftr" sz="quarter" idx="11"/>
          </p:nvPr>
        </p:nvSpPr>
        <p:spPr/>
        <p:txBody>
          <a:bodyPr/>
          <a:lstStyle/>
          <a:p>
            <a:endParaRPr lang="fa-IR"/>
          </a:p>
        </p:txBody>
      </p:sp>
      <p:sp>
        <p:nvSpPr>
          <p:cNvPr id="9" name="Slide Number Placeholder 8"/>
          <p:cNvSpPr>
            <a:spLocks noGrp="1"/>
          </p:cNvSpPr>
          <p:nvPr>
            <p:ph type="sldNum" sz="quarter" idx="12"/>
          </p:nvPr>
        </p:nvSpPr>
        <p:spPr/>
        <p:txBody>
          <a:bodyPr/>
          <a:lstStyle/>
          <a:p>
            <a:fld id="{EE75C0F4-172E-4423-BA6E-1942D919F680}" type="slidenum">
              <a:rPr lang="fa-IR" smtClean="0"/>
              <a:t>‹#›</a:t>
            </a:fld>
            <a:endParaRPr lang="fa-IR"/>
          </a:p>
        </p:txBody>
      </p:sp>
    </p:spTree>
    <p:extLst>
      <p:ext uri="{BB962C8B-B14F-4D97-AF65-F5344CB8AC3E}">
        <p14:creationId xmlns:p14="http://schemas.microsoft.com/office/powerpoint/2010/main" val="38746053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31DE23B5-AFB4-4900-9AD3-ACDD0B9102D4}" type="datetimeFigureOut">
              <a:rPr lang="fa-IR" smtClean="0"/>
              <a:t>7/18/1446</a:t>
            </a:fld>
            <a:endParaRPr lang="fa-IR"/>
          </a:p>
        </p:txBody>
      </p:sp>
      <p:sp>
        <p:nvSpPr>
          <p:cNvPr id="4" name="Footer Placeholder 3"/>
          <p:cNvSpPr>
            <a:spLocks noGrp="1"/>
          </p:cNvSpPr>
          <p:nvPr>
            <p:ph type="ftr" sz="quarter" idx="11"/>
          </p:nvPr>
        </p:nvSpPr>
        <p:spPr/>
        <p:txBody>
          <a:bodyPr/>
          <a:lstStyle/>
          <a:p>
            <a:endParaRPr lang="fa-IR"/>
          </a:p>
        </p:txBody>
      </p:sp>
      <p:sp>
        <p:nvSpPr>
          <p:cNvPr id="5" name="Slide Number Placeholder 4"/>
          <p:cNvSpPr>
            <a:spLocks noGrp="1"/>
          </p:cNvSpPr>
          <p:nvPr>
            <p:ph type="sldNum" sz="quarter" idx="12"/>
          </p:nvPr>
        </p:nvSpPr>
        <p:spPr/>
        <p:txBody>
          <a:bodyPr/>
          <a:lstStyle/>
          <a:p>
            <a:fld id="{EE75C0F4-172E-4423-BA6E-1942D919F680}" type="slidenum">
              <a:rPr lang="fa-IR" smtClean="0"/>
              <a:t>‹#›</a:t>
            </a:fld>
            <a:endParaRPr lang="fa-IR"/>
          </a:p>
        </p:txBody>
      </p:sp>
    </p:spTree>
    <p:extLst>
      <p:ext uri="{BB962C8B-B14F-4D97-AF65-F5344CB8AC3E}">
        <p14:creationId xmlns:p14="http://schemas.microsoft.com/office/powerpoint/2010/main" val="3974574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1DE23B5-AFB4-4900-9AD3-ACDD0B9102D4}" type="datetimeFigureOut">
              <a:rPr lang="fa-IR" smtClean="0"/>
              <a:t>7/18/1446</a:t>
            </a:fld>
            <a:endParaRPr lang="fa-IR"/>
          </a:p>
        </p:txBody>
      </p:sp>
      <p:sp>
        <p:nvSpPr>
          <p:cNvPr id="3" name="Footer Placeholder 2"/>
          <p:cNvSpPr>
            <a:spLocks noGrp="1"/>
          </p:cNvSpPr>
          <p:nvPr>
            <p:ph type="ftr" sz="quarter" idx="11"/>
          </p:nvPr>
        </p:nvSpPr>
        <p:spPr/>
        <p:txBody>
          <a:bodyPr/>
          <a:lstStyle/>
          <a:p>
            <a:endParaRPr lang="fa-IR"/>
          </a:p>
        </p:txBody>
      </p:sp>
      <p:sp>
        <p:nvSpPr>
          <p:cNvPr id="4" name="Slide Number Placeholder 3"/>
          <p:cNvSpPr>
            <a:spLocks noGrp="1"/>
          </p:cNvSpPr>
          <p:nvPr>
            <p:ph type="sldNum" sz="quarter" idx="12"/>
          </p:nvPr>
        </p:nvSpPr>
        <p:spPr/>
        <p:txBody>
          <a:bodyPr/>
          <a:lstStyle/>
          <a:p>
            <a:fld id="{EE75C0F4-172E-4423-BA6E-1942D919F680}" type="slidenum">
              <a:rPr lang="fa-IR" smtClean="0"/>
              <a:t>‹#›</a:t>
            </a:fld>
            <a:endParaRPr lang="fa-IR"/>
          </a:p>
        </p:txBody>
      </p:sp>
    </p:spTree>
    <p:extLst>
      <p:ext uri="{BB962C8B-B14F-4D97-AF65-F5344CB8AC3E}">
        <p14:creationId xmlns:p14="http://schemas.microsoft.com/office/powerpoint/2010/main" val="26765086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1DE23B5-AFB4-4900-9AD3-ACDD0B9102D4}" type="datetimeFigureOut">
              <a:rPr lang="fa-IR" smtClean="0"/>
              <a:t>7/18/1446</a:t>
            </a:fld>
            <a:endParaRPr lang="fa-IR"/>
          </a:p>
        </p:txBody>
      </p:sp>
      <p:sp>
        <p:nvSpPr>
          <p:cNvPr id="6" name="Footer Placeholder 5"/>
          <p:cNvSpPr>
            <a:spLocks noGrp="1"/>
          </p:cNvSpPr>
          <p:nvPr>
            <p:ph type="ftr" sz="quarter" idx="11"/>
          </p:nvPr>
        </p:nvSpPr>
        <p:spPr/>
        <p:txBody>
          <a:bodyPr/>
          <a:lstStyle/>
          <a:p>
            <a:endParaRPr lang="fa-IR"/>
          </a:p>
        </p:txBody>
      </p:sp>
      <p:sp>
        <p:nvSpPr>
          <p:cNvPr id="7" name="Slide Number Placeholder 6"/>
          <p:cNvSpPr>
            <a:spLocks noGrp="1"/>
          </p:cNvSpPr>
          <p:nvPr>
            <p:ph type="sldNum" sz="quarter" idx="12"/>
          </p:nvPr>
        </p:nvSpPr>
        <p:spPr/>
        <p:txBody>
          <a:bodyPr/>
          <a:lstStyle/>
          <a:p>
            <a:fld id="{EE75C0F4-172E-4423-BA6E-1942D919F680}" type="slidenum">
              <a:rPr lang="fa-IR" smtClean="0"/>
              <a:t>‹#›</a:t>
            </a:fld>
            <a:endParaRPr lang="fa-IR"/>
          </a:p>
        </p:txBody>
      </p:sp>
    </p:spTree>
    <p:extLst>
      <p:ext uri="{BB962C8B-B14F-4D97-AF65-F5344CB8AC3E}">
        <p14:creationId xmlns:p14="http://schemas.microsoft.com/office/powerpoint/2010/main" val="40032015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1DE23B5-AFB4-4900-9AD3-ACDD0B9102D4}" type="datetimeFigureOut">
              <a:rPr lang="fa-IR" smtClean="0"/>
              <a:t>7/18/1446</a:t>
            </a:fld>
            <a:endParaRPr lang="fa-IR"/>
          </a:p>
        </p:txBody>
      </p:sp>
      <p:sp>
        <p:nvSpPr>
          <p:cNvPr id="6" name="Footer Placeholder 5"/>
          <p:cNvSpPr>
            <a:spLocks noGrp="1"/>
          </p:cNvSpPr>
          <p:nvPr>
            <p:ph type="ftr" sz="quarter" idx="11"/>
          </p:nvPr>
        </p:nvSpPr>
        <p:spPr/>
        <p:txBody>
          <a:bodyPr/>
          <a:lstStyle/>
          <a:p>
            <a:endParaRPr lang="fa-IR"/>
          </a:p>
        </p:txBody>
      </p:sp>
      <p:sp>
        <p:nvSpPr>
          <p:cNvPr id="7" name="Slide Number Placeholder 6"/>
          <p:cNvSpPr>
            <a:spLocks noGrp="1"/>
          </p:cNvSpPr>
          <p:nvPr>
            <p:ph type="sldNum" sz="quarter" idx="12"/>
          </p:nvPr>
        </p:nvSpPr>
        <p:spPr/>
        <p:txBody>
          <a:bodyPr/>
          <a:lstStyle/>
          <a:p>
            <a:fld id="{EE75C0F4-172E-4423-BA6E-1942D919F680}" type="slidenum">
              <a:rPr lang="fa-IR" smtClean="0"/>
              <a:t>‹#›</a:t>
            </a:fld>
            <a:endParaRPr lang="fa-IR"/>
          </a:p>
        </p:txBody>
      </p:sp>
    </p:spTree>
    <p:extLst>
      <p:ext uri="{BB962C8B-B14F-4D97-AF65-F5344CB8AC3E}">
        <p14:creationId xmlns:p14="http://schemas.microsoft.com/office/powerpoint/2010/main" val="34519130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1DE23B5-AFB4-4900-9AD3-ACDD0B9102D4}" type="datetimeFigureOut">
              <a:rPr lang="fa-IR" smtClean="0"/>
              <a:t>7/18/1446</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EE75C0F4-172E-4423-BA6E-1942D919F680}" type="slidenum">
              <a:rPr lang="fa-IR" smtClean="0"/>
              <a:t>‹#›</a:t>
            </a:fld>
            <a:endParaRPr lang="fa-IR"/>
          </a:p>
        </p:txBody>
      </p:sp>
    </p:spTree>
    <p:extLst>
      <p:ext uri="{BB962C8B-B14F-4D97-AF65-F5344CB8AC3E}">
        <p14:creationId xmlns:p14="http://schemas.microsoft.com/office/powerpoint/2010/main" val="15665719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1DE23B5-AFB4-4900-9AD3-ACDD0B9102D4}" type="datetimeFigureOut">
              <a:rPr lang="fa-IR" smtClean="0"/>
              <a:t>7/18/1446</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EE75C0F4-172E-4423-BA6E-1942D919F680}" type="slidenum">
              <a:rPr lang="fa-IR" smtClean="0"/>
              <a:t>‹#›</a:t>
            </a:fld>
            <a:endParaRPr lang="fa-IR"/>
          </a:p>
        </p:txBody>
      </p:sp>
    </p:spTree>
    <p:extLst>
      <p:ext uri="{BB962C8B-B14F-4D97-AF65-F5344CB8AC3E}">
        <p14:creationId xmlns:p14="http://schemas.microsoft.com/office/powerpoint/2010/main" val="3473060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1DE23B5-AFB4-4900-9AD3-ACDD0B9102D4}" type="datetimeFigureOut">
              <a:rPr lang="fa-IR" smtClean="0"/>
              <a:t>7/18/1446</a:t>
            </a:fld>
            <a:endParaRPr lang="fa-I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a-I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75C0F4-172E-4423-BA6E-1942D919F680}" type="slidenum">
              <a:rPr lang="fa-IR" smtClean="0"/>
              <a:t>‹#›</a:t>
            </a:fld>
            <a:endParaRPr lang="fa-IR"/>
          </a:p>
        </p:txBody>
      </p:sp>
    </p:spTree>
    <p:extLst>
      <p:ext uri="{BB962C8B-B14F-4D97-AF65-F5344CB8AC3E}">
        <p14:creationId xmlns:p14="http://schemas.microsoft.com/office/powerpoint/2010/main" val="340463459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7" Type="http://schemas.openxmlformats.org/officeDocument/2006/relationships/image" Target="../media/image5.jpg"/><Relationship Id="rId2" Type="http://schemas.openxmlformats.org/officeDocument/2006/relationships/image" Target="../media/image1.jpeg"/><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4.png"/><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Layout" Target="../slideLayouts/slideLayout7.xml"/><Relationship Id="rId5" Type="http://schemas.openxmlformats.org/officeDocument/2006/relationships/image" Target="../media/image8.jpg"/><Relationship Id="rId4" Type="http://schemas.microsoft.com/office/2007/relationships/hdphoto" Target="../media/hdphoto2.wdp"/></Relationships>
</file>

<file path=ppt/slides/_rels/slide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7.xml"/><Relationship Id="rId6" Type="http://schemas.openxmlformats.org/officeDocument/2006/relationships/image" Target="../media/image13.jpg"/><Relationship Id="rId5" Type="http://schemas.openxmlformats.org/officeDocument/2006/relationships/image" Target="../media/image12.jpg"/><Relationship Id="rId4" Type="http://schemas.openxmlformats.org/officeDocument/2006/relationships/image" Target="../media/image11.jpeg"/></Relationships>
</file>

<file path=ppt/slides/_rels/slide5.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jpg"/><Relationship Id="rId1" Type="http://schemas.openxmlformats.org/officeDocument/2006/relationships/slideLayout" Target="../slideLayouts/slideLayout7.xml"/><Relationship Id="rId5" Type="http://schemas.openxmlformats.org/officeDocument/2006/relationships/image" Target="../media/image19.jpg"/><Relationship Id="rId4" Type="http://schemas.openxmlformats.org/officeDocument/2006/relationships/image" Target="../media/image18.jpg"/></Relationships>
</file>

<file path=ppt/slides/_rels/slide7.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g"/><Relationship Id="rId1" Type="http://schemas.openxmlformats.org/officeDocument/2006/relationships/slideLayout" Target="../slideLayouts/slideLayout7.xml"/><Relationship Id="rId4" Type="http://schemas.openxmlformats.org/officeDocument/2006/relationships/image" Target="../media/image22.jpg"/></Relationships>
</file>

<file path=ppt/slides/_rels/slide8.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3.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25.jpg"/><Relationship Id="rId1" Type="http://schemas.openxmlformats.org/officeDocument/2006/relationships/slideLayout" Target="../slideLayouts/slideLayout7.xml"/><Relationship Id="rId5" Type="http://schemas.microsoft.com/office/2007/relationships/hdphoto" Target="../media/hdphoto3.wdp"/><Relationship Id="rId4" Type="http://schemas.openxmlformats.org/officeDocument/2006/relationships/image" Target="../media/image27.png"/></Relationships>
</file>

<file path=ppt/slides/_rels/slide10.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28.jpg"/><Relationship Id="rId1" Type="http://schemas.openxmlformats.org/officeDocument/2006/relationships/slideLayout" Target="../slideLayouts/slideLayout7.xml"/><Relationship Id="rId4" Type="http://schemas.openxmlformats.org/officeDocument/2006/relationships/image" Target="../media/image30.jpeg"/></Relationships>
</file>

<file path=ppt/slides/_rels/slide1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g"/><Relationship Id="rId1" Type="http://schemas.openxmlformats.org/officeDocument/2006/relationships/slideLayout" Target="../slideLayouts/slideLayout7.xml"/><Relationship Id="rId5" Type="http://schemas.openxmlformats.org/officeDocument/2006/relationships/image" Target="../media/image34.jpg"/><Relationship Id="rId4" Type="http://schemas.openxmlformats.org/officeDocument/2006/relationships/image" Target="../media/image33.jpg"/></Relationships>
</file>

<file path=ppt/slides/_rels/slide12.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image" Target="../media/image35.jpg"/><Relationship Id="rId1" Type="http://schemas.openxmlformats.org/officeDocument/2006/relationships/slideLayout" Target="../slideLayouts/slideLayout7.xml"/><Relationship Id="rId4" Type="http://schemas.openxmlformats.org/officeDocument/2006/relationships/image" Target="../media/image37.jpg"/></Relationships>
</file>

<file path=ppt/slides/_rels/slide13.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image" Target="../media/image38.jpg"/><Relationship Id="rId1" Type="http://schemas.openxmlformats.org/officeDocument/2006/relationships/slideLayout" Target="../slideLayouts/slideLayout7.xml"/><Relationship Id="rId6" Type="http://schemas.openxmlformats.org/officeDocument/2006/relationships/image" Target="../media/image42.jpg"/><Relationship Id="rId5" Type="http://schemas.openxmlformats.org/officeDocument/2006/relationships/image" Target="../media/image41.jpg"/><Relationship Id="rId4" Type="http://schemas.openxmlformats.org/officeDocument/2006/relationships/image" Target="../media/image40.jpg"/></Relationships>
</file>

<file path=ppt/slides/_rels/slide14.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image" Target="../media/image43.jpg"/><Relationship Id="rId1" Type="http://schemas.openxmlformats.org/officeDocument/2006/relationships/slideLayout" Target="../slideLayouts/slideLayout7.xml"/><Relationship Id="rId4" Type="http://schemas.openxmlformats.org/officeDocument/2006/relationships/image" Target="../media/image45.jpg"/></Relationships>
</file>

<file path=ppt/slides/_rels/slide15.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46.png"/><Relationship Id="rId1" Type="http://schemas.openxmlformats.org/officeDocument/2006/relationships/slideLayout" Target="../slideLayouts/slideLayout7.xml"/><Relationship Id="rId5" Type="http://schemas.openxmlformats.org/officeDocument/2006/relationships/image" Target="../media/image48.jpg"/><Relationship Id="rId4" Type="http://schemas.openxmlformats.org/officeDocument/2006/relationships/image" Target="../media/image47.jpg"/></Relationships>
</file>

<file path=ppt/slides/_rels/slide16.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50.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image" Target="../media/image51.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image" Target="../media/image54.jpg"/><Relationship Id="rId1" Type="http://schemas.openxmlformats.org/officeDocument/2006/relationships/slideLayout" Target="../slideLayouts/slideLayout7.xml"/><Relationship Id="rId4" Type="http://schemas.openxmlformats.org/officeDocument/2006/relationships/image" Target="../media/image56.jpg"/></Relationships>
</file>

<file path=ppt/slides/_rels/slide23.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image" Target="../media/image57.jpg"/><Relationship Id="rId1" Type="http://schemas.openxmlformats.org/officeDocument/2006/relationships/slideLayout" Target="../slideLayouts/slideLayout7.xml"/><Relationship Id="rId4" Type="http://schemas.openxmlformats.org/officeDocument/2006/relationships/image" Target="../media/image59.jpg"/></Relationships>
</file>

<file path=ppt/slides/_rels/slide24.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jp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image" Target="../media/image62.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64.png"/><Relationship Id="rId1" Type="http://schemas.openxmlformats.org/officeDocument/2006/relationships/slideLayout" Target="../slideLayouts/slideLayout7.xml"/><Relationship Id="rId5" Type="http://schemas.microsoft.com/office/2007/relationships/hdphoto" Target="../media/hdphoto6.wdp"/><Relationship Id="rId4" Type="http://schemas.openxmlformats.org/officeDocument/2006/relationships/image" Target="../media/image65.png"/></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66.png"/></Relationships>
</file>

<file path=ppt/slides/_rels/slide28.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image" Target="../media/image67.jpg"/><Relationship Id="rId1" Type="http://schemas.openxmlformats.org/officeDocument/2006/relationships/slideLayout" Target="../slideLayouts/slideLayout7.xml"/><Relationship Id="rId4" Type="http://schemas.openxmlformats.org/officeDocument/2006/relationships/image" Target="../media/image69.jpg"/></Relationships>
</file>

<file path=ppt/slides/_rels/slide29.xml.rels><?xml version="1.0" encoding="UTF-8" standalone="yes"?>
<Relationships xmlns="http://schemas.openxmlformats.org/package/2006/relationships"><Relationship Id="rId2" Type="http://schemas.openxmlformats.org/officeDocument/2006/relationships/image" Target="../media/image70.jp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71.jp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image" Target="../media/image72.jp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image" Target="../media/image74.jpg"/><Relationship Id="rId1" Type="http://schemas.openxmlformats.org/officeDocument/2006/relationships/slideLayout" Target="../slideLayouts/slideLayout7.xml"/><Relationship Id="rId4" Type="http://schemas.openxmlformats.org/officeDocument/2006/relationships/image" Target="../media/image76.jpeg"/></Relationships>
</file>

<file path=ppt/slides/_rels/slide33.xml.rels><?xml version="1.0" encoding="UTF-8" standalone="yes"?>
<Relationships xmlns="http://schemas.openxmlformats.org/package/2006/relationships"><Relationship Id="rId2" Type="http://schemas.openxmlformats.org/officeDocument/2006/relationships/image" Target="../media/image77.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306788" y="3339186"/>
            <a:ext cx="3593206" cy="1154162"/>
          </a:xfrm>
          <a:prstGeom prst="rect">
            <a:avLst/>
          </a:prstGeom>
          <a:noFill/>
        </p:spPr>
        <p:txBody>
          <a:bodyPr wrap="square" rtlCol="1">
            <a:spAutoFit/>
          </a:bodyPr>
          <a:lstStyle/>
          <a:p>
            <a:pPr algn="ctr">
              <a:lnSpc>
                <a:spcPct val="150000"/>
              </a:lnSpc>
            </a:pPr>
            <a:r>
              <a:rPr lang="fa-IR" sz="2400" b="1" dirty="0" smtClean="0">
                <a:cs typeface="B Nazanin" panose="00000400000000000000" pitchFamily="2" charset="-78"/>
              </a:rPr>
              <a:t>سخنران: دکتر محمد بهزادپور</a:t>
            </a:r>
          </a:p>
          <a:p>
            <a:pPr algn="ctr">
              <a:lnSpc>
                <a:spcPct val="150000"/>
              </a:lnSpc>
            </a:pPr>
            <a:r>
              <a:rPr lang="fa-IR" sz="2400" b="1" dirty="0" smtClean="0">
                <a:cs typeface="B Nazanin" panose="00000400000000000000" pitchFamily="2" charset="-78"/>
              </a:rPr>
              <a:t>عضو هیأت علمی دانشگاه آزاد</a:t>
            </a:r>
            <a:endParaRPr lang="fa-IR" sz="2400" b="1" dirty="0">
              <a:cs typeface="B Nazanin" panose="00000400000000000000" pitchFamily="2" charset="-78"/>
            </a:endParaRPr>
          </a:p>
        </p:txBody>
      </p:sp>
      <p:sp>
        <p:nvSpPr>
          <p:cNvPr id="3" name="TextBox 2"/>
          <p:cNvSpPr txBox="1"/>
          <p:nvPr/>
        </p:nvSpPr>
        <p:spPr>
          <a:xfrm>
            <a:off x="3939741" y="1004552"/>
            <a:ext cx="4327301" cy="1154162"/>
          </a:xfrm>
          <a:prstGeom prst="rect">
            <a:avLst/>
          </a:prstGeom>
          <a:noFill/>
        </p:spPr>
        <p:txBody>
          <a:bodyPr wrap="square" rtlCol="1">
            <a:spAutoFit/>
          </a:bodyPr>
          <a:lstStyle/>
          <a:p>
            <a:pPr algn="ctr">
              <a:lnSpc>
                <a:spcPct val="150000"/>
              </a:lnSpc>
            </a:pPr>
            <a:r>
              <a:rPr lang="fa-IR" sz="2400" b="1" dirty="0">
                <a:cs typeface="B Nazanin" panose="00000400000000000000" pitchFamily="2" charset="-78"/>
              </a:rPr>
              <a:t>زمان و معماری</a:t>
            </a:r>
          </a:p>
          <a:p>
            <a:pPr algn="ctr">
              <a:lnSpc>
                <a:spcPct val="150000"/>
              </a:lnSpc>
            </a:pPr>
            <a:r>
              <a:rPr lang="fa-IR" sz="2400" b="1" dirty="0">
                <a:cs typeface="B Nazanin" panose="00000400000000000000" pitchFamily="2" charset="-78"/>
              </a:rPr>
              <a:t>(شهر هوشمند)</a:t>
            </a:r>
          </a:p>
        </p:txBody>
      </p:sp>
    </p:spTree>
    <p:extLst>
      <p:ext uri="{BB962C8B-B14F-4D97-AF65-F5344CB8AC3E}">
        <p14:creationId xmlns:p14="http://schemas.microsoft.com/office/powerpoint/2010/main" val="251022676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268812" y="0"/>
            <a:ext cx="3923188" cy="6858000"/>
          </a:xfrm>
          <a:prstGeom prst="rect">
            <a:avLst/>
          </a:prstGeom>
          <a:solidFill>
            <a:schemeClr val="accent2">
              <a:lumMod val="20000"/>
              <a:lumOff val="80000"/>
            </a:schemeClr>
          </a:solidFill>
        </p:spPr>
        <p:style>
          <a:lnRef idx="3">
            <a:schemeClr val="lt1"/>
          </a:lnRef>
          <a:fillRef idx="1">
            <a:schemeClr val="accent3"/>
          </a:fillRef>
          <a:effectRef idx="1">
            <a:schemeClr val="accent3"/>
          </a:effectRef>
          <a:fontRef idx="minor">
            <a:schemeClr val="lt1"/>
          </a:fontRef>
        </p:style>
        <p:txBody>
          <a:bodyPr rtlCol="1" anchor="ctr"/>
          <a:lstStyle/>
          <a:p>
            <a:pPr algn="ctr"/>
            <a:endParaRPr lang="fa-I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59840" y="564670"/>
            <a:ext cx="3024000" cy="2705330"/>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06760" y="538912"/>
            <a:ext cx="2160000" cy="2875740"/>
          </a:xfrm>
          <a:prstGeom prst="rect">
            <a:avLst/>
          </a:prstGeom>
        </p:spPr>
      </p:pic>
      <p:sp>
        <p:nvSpPr>
          <p:cNvPr id="7" name="TextBox 6"/>
          <p:cNvSpPr txBox="1"/>
          <p:nvPr/>
        </p:nvSpPr>
        <p:spPr>
          <a:xfrm>
            <a:off x="8693241" y="3512969"/>
            <a:ext cx="2795492" cy="1107996"/>
          </a:xfrm>
          <a:prstGeom prst="rect">
            <a:avLst/>
          </a:prstGeom>
          <a:noFill/>
        </p:spPr>
        <p:txBody>
          <a:bodyPr wrap="square" rtlCol="1">
            <a:spAutoFit/>
          </a:bodyPr>
          <a:lstStyle/>
          <a:p>
            <a:pPr algn="ctr"/>
            <a:r>
              <a:rPr lang="fa-IR" sz="2200" b="1" dirty="0" smtClean="0">
                <a:cs typeface="B Nazanin" panose="00000400000000000000" pitchFamily="2" charset="-78"/>
              </a:rPr>
              <a:t>جیمز وات</a:t>
            </a:r>
          </a:p>
          <a:p>
            <a:pPr algn="just"/>
            <a:endParaRPr lang="fa-IR" sz="2200" b="1" dirty="0">
              <a:cs typeface="B Nazanin" panose="00000400000000000000" pitchFamily="2" charset="-78"/>
            </a:endParaRPr>
          </a:p>
          <a:p>
            <a:pPr algn="ctr"/>
            <a:r>
              <a:rPr lang="fa-IR" sz="2200" b="1" dirty="0" smtClean="0">
                <a:cs typeface="B Nazanin" panose="00000400000000000000" pitchFamily="2" charset="-78"/>
              </a:rPr>
              <a:t>مخترع ماشین بخار</a:t>
            </a:r>
            <a:endParaRPr lang="fa-IR" sz="2200" b="1" dirty="0">
              <a:cs typeface="B Nazanin" panose="00000400000000000000" pitchFamily="2" charset="-78"/>
            </a:endParaRPr>
          </a:p>
        </p:txBody>
      </p:sp>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2889" y="538912"/>
            <a:ext cx="2254891" cy="2854292"/>
          </a:xfrm>
          <a:prstGeom prst="rect">
            <a:avLst/>
          </a:prstGeom>
        </p:spPr>
      </p:pic>
      <p:pic>
        <p:nvPicPr>
          <p:cNvPr id="9" name="Picture 8"/>
          <p:cNvPicPr>
            <a:picLocks noChangeAspect="1"/>
          </p:cNvPicPr>
          <p:nvPr/>
        </p:nvPicPr>
        <p:blipFill rotWithShape="1">
          <a:blip r:embed="rId5">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val="0"/>
              </a:ext>
            </a:extLst>
          </a:blip>
          <a:srcRect l="3011" t="14892" r="12170" b="7408"/>
          <a:stretch/>
        </p:blipFill>
        <p:spPr>
          <a:xfrm>
            <a:off x="4567153" y="4016611"/>
            <a:ext cx="3116687" cy="2279560"/>
          </a:xfrm>
          <a:prstGeom prst="rect">
            <a:avLst/>
          </a:prstGeom>
        </p:spPr>
      </p:pic>
      <p:pic>
        <p:nvPicPr>
          <p:cNvPr id="11" name="Picture 10"/>
          <p:cNvPicPr>
            <a:picLocks noChangeAspect="1"/>
          </p:cNvPicPr>
          <p:nvPr/>
        </p:nvPicPr>
        <p:blipFill rotWithShape="1">
          <a:blip r:embed="rId7">
            <a:extLst>
              <a:ext uri="{28A0092B-C50C-407E-A947-70E740481C1C}">
                <a14:useLocalDpi xmlns:a14="http://schemas.microsoft.com/office/drawing/2010/main" val="0"/>
              </a:ext>
            </a:extLst>
          </a:blip>
          <a:srcRect l="6875" r="3174"/>
          <a:stretch/>
        </p:blipFill>
        <p:spPr>
          <a:xfrm>
            <a:off x="762889" y="4215708"/>
            <a:ext cx="2990129" cy="2088000"/>
          </a:xfrm>
          <a:prstGeom prst="rect">
            <a:avLst/>
          </a:prstGeom>
        </p:spPr>
      </p:pic>
    </p:spTree>
    <p:extLst>
      <p:ext uri="{BB962C8B-B14F-4D97-AF65-F5344CB8AC3E}">
        <p14:creationId xmlns:p14="http://schemas.microsoft.com/office/powerpoint/2010/main" val="23397405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5"/>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8"/>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9"/>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b="8714"/>
          <a:stretch/>
        </p:blipFill>
        <p:spPr>
          <a:xfrm>
            <a:off x="6709224" y="553791"/>
            <a:ext cx="4424581" cy="2629034"/>
          </a:xfrm>
          <a:prstGeom prst="rect">
            <a:avLst/>
          </a:prstGeom>
        </p:spPr>
      </p:pic>
      <p:pic>
        <p:nvPicPr>
          <p:cNvPr id="3" name="Picture 2"/>
          <p:cNvPicPr>
            <a:picLocks noChangeAspect="1"/>
          </p:cNvPicPr>
          <p:nvPr/>
        </p:nvPicPr>
        <p:blipFill rotWithShape="1">
          <a:blip r:embed="rId3">
            <a:extLst>
              <a:ext uri="{BEBA8EAE-BF5A-486C-A8C5-ECC9F3942E4B}">
                <a14:imgProps xmlns:a14="http://schemas.microsoft.com/office/drawing/2010/main">
                  <a14:imgLayer r:embed="rId4">
                    <a14:imgEffect>
                      <a14:brightnessContrast contrast="20000"/>
                    </a14:imgEffect>
                  </a14:imgLayer>
                </a14:imgProps>
              </a:ext>
              <a:ext uri="{28A0092B-C50C-407E-A947-70E740481C1C}">
                <a14:useLocalDpi xmlns:a14="http://schemas.microsoft.com/office/drawing/2010/main" val="0"/>
              </a:ext>
            </a:extLst>
          </a:blip>
          <a:srcRect l="4200" t="5292"/>
          <a:stretch/>
        </p:blipFill>
        <p:spPr>
          <a:xfrm>
            <a:off x="3696236" y="3593206"/>
            <a:ext cx="4798340" cy="2727600"/>
          </a:xfrm>
          <a:prstGeom prst="rect">
            <a:avLst/>
          </a:prstGeom>
        </p:spPr>
      </p:pic>
      <p:pic>
        <p:nvPicPr>
          <p:cNvPr id="4" name="Picture 3"/>
          <p:cNvPicPr>
            <a:picLocks noChangeAspect="1"/>
          </p:cNvPicPr>
          <p:nvPr/>
        </p:nvPicPr>
        <p:blipFill rotWithShape="1">
          <a:blip r:embed="rId5">
            <a:extLst>
              <a:ext uri="{28A0092B-C50C-407E-A947-70E740481C1C}">
                <a14:useLocalDpi xmlns:a14="http://schemas.microsoft.com/office/drawing/2010/main" val="0"/>
              </a:ext>
            </a:extLst>
          </a:blip>
          <a:srcRect t="5427"/>
          <a:stretch/>
        </p:blipFill>
        <p:spPr>
          <a:xfrm>
            <a:off x="1064654" y="553791"/>
            <a:ext cx="4217849" cy="2723709"/>
          </a:xfrm>
          <a:prstGeom prst="rect">
            <a:avLst/>
          </a:prstGeom>
        </p:spPr>
      </p:pic>
    </p:spTree>
    <p:extLst>
      <p:ext uri="{BB962C8B-B14F-4D97-AF65-F5344CB8AC3E}">
        <p14:creationId xmlns:p14="http://schemas.microsoft.com/office/powerpoint/2010/main" val="8547654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31766" y="562913"/>
            <a:ext cx="2110965" cy="2736000"/>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5205" y="3708176"/>
            <a:ext cx="4010025" cy="2609850"/>
          </a:xfrm>
          <a:prstGeom prst="rect">
            <a:avLst/>
          </a:prstGeom>
        </p:spPr>
      </p:pic>
      <p:pic>
        <p:nvPicPr>
          <p:cNvPr id="4" name="Picture 3"/>
          <p:cNvPicPr>
            <a:picLocks noChangeAspect="1"/>
          </p:cNvPicPr>
          <p:nvPr/>
        </p:nvPicPr>
        <p:blipFill rotWithShape="1">
          <a:blip r:embed="rId4" cstate="print">
            <a:extLst>
              <a:ext uri="{28A0092B-C50C-407E-A947-70E740481C1C}">
                <a14:useLocalDpi xmlns:a14="http://schemas.microsoft.com/office/drawing/2010/main" val="0"/>
              </a:ext>
            </a:extLst>
          </a:blip>
          <a:srcRect t="5634"/>
          <a:stretch/>
        </p:blipFill>
        <p:spPr>
          <a:xfrm>
            <a:off x="1080305" y="562913"/>
            <a:ext cx="2034625" cy="2736000"/>
          </a:xfrm>
          <a:prstGeom prst="rect">
            <a:avLst/>
          </a:prstGeom>
        </p:spPr>
      </p:pic>
      <p:pic>
        <p:nvPicPr>
          <p:cNvPr id="5" name="Picture 4"/>
          <p:cNvPicPr>
            <a:picLocks noChangeAspect="1"/>
          </p:cNvPicPr>
          <p:nvPr/>
        </p:nvPicPr>
        <p:blipFill rotWithShape="1">
          <a:blip r:embed="rId5">
            <a:extLst>
              <a:ext uri="{28A0092B-C50C-407E-A947-70E740481C1C}">
                <a14:useLocalDpi xmlns:a14="http://schemas.microsoft.com/office/drawing/2010/main" val="0"/>
              </a:ext>
            </a:extLst>
          </a:blip>
          <a:srcRect t="7617" b="14037"/>
          <a:stretch/>
        </p:blipFill>
        <p:spPr>
          <a:xfrm>
            <a:off x="4956911" y="562913"/>
            <a:ext cx="2256784" cy="2736000"/>
          </a:xfrm>
          <a:prstGeom prst="rect">
            <a:avLst/>
          </a:prstGeom>
        </p:spPr>
      </p:pic>
      <p:pic>
        <p:nvPicPr>
          <p:cNvPr id="6" name="Picture 5"/>
          <p:cNvPicPr>
            <a:picLocks noChangeAspect="1"/>
          </p:cNvPicPr>
          <p:nvPr/>
        </p:nvPicPr>
        <p:blipFill rotWithShape="1">
          <a:blip r:embed="rId6">
            <a:extLst>
              <a:ext uri="{28A0092B-C50C-407E-A947-70E740481C1C}">
                <a14:useLocalDpi xmlns:a14="http://schemas.microsoft.com/office/drawing/2010/main" val="0"/>
              </a:ext>
            </a:extLst>
          </a:blip>
          <a:srcRect t="4645"/>
          <a:stretch/>
        </p:blipFill>
        <p:spPr>
          <a:xfrm>
            <a:off x="6976236" y="3709114"/>
            <a:ext cx="4166495" cy="2608911"/>
          </a:xfrm>
          <a:prstGeom prst="rect">
            <a:avLst/>
          </a:prstGeom>
        </p:spPr>
      </p:pic>
    </p:spTree>
    <p:extLst>
      <p:ext uri="{BB962C8B-B14F-4D97-AF65-F5344CB8AC3E}">
        <p14:creationId xmlns:p14="http://schemas.microsoft.com/office/powerpoint/2010/main" val="20927641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8268812" y="0"/>
            <a:ext cx="3923188" cy="6858000"/>
          </a:xfrm>
          <a:prstGeom prst="rect">
            <a:avLst/>
          </a:prstGeom>
          <a:solidFill>
            <a:schemeClr val="accent2">
              <a:lumMod val="20000"/>
              <a:lumOff val="80000"/>
            </a:schemeClr>
          </a:solidFill>
        </p:spPr>
        <p:style>
          <a:lnRef idx="3">
            <a:schemeClr val="lt1"/>
          </a:lnRef>
          <a:fillRef idx="1">
            <a:schemeClr val="accent3"/>
          </a:fillRef>
          <a:effectRef idx="1">
            <a:schemeClr val="accent3"/>
          </a:effectRef>
          <a:fontRef idx="minor">
            <a:schemeClr val="lt1"/>
          </a:fontRef>
        </p:style>
        <p:txBody>
          <a:bodyPr rtlCol="1" anchor="ctr"/>
          <a:lstStyle/>
          <a:p>
            <a:pPr algn="ctr"/>
            <a:endParaRPr lang="fa-IR"/>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b="11497"/>
          <a:stretch/>
        </p:blipFill>
        <p:spPr>
          <a:xfrm>
            <a:off x="8982979" y="566670"/>
            <a:ext cx="2175783" cy="2880000"/>
          </a:xfrm>
          <a:prstGeom prst="rect">
            <a:avLst/>
          </a:prstGeom>
        </p:spPr>
      </p:pic>
      <p:sp>
        <p:nvSpPr>
          <p:cNvPr id="5" name="TextBox 4"/>
          <p:cNvSpPr txBox="1"/>
          <p:nvPr/>
        </p:nvSpPr>
        <p:spPr>
          <a:xfrm>
            <a:off x="8976577" y="3472428"/>
            <a:ext cx="2163650" cy="1107996"/>
          </a:xfrm>
          <a:prstGeom prst="rect">
            <a:avLst/>
          </a:prstGeom>
          <a:noFill/>
        </p:spPr>
        <p:txBody>
          <a:bodyPr wrap="square" rtlCol="1">
            <a:spAutoFit/>
          </a:bodyPr>
          <a:lstStyle/>
          <a:p>
            <a:pPr algn="ctr"/>
            <a:r>
              <a:rPr lang="fa-IR" sz="2200" dirty="0" smtClean="0">
                <a:cs typeface="B Nazanin" panose="00000400000000000000" pitchFamily="2" charset="-78"/>
              </a:rPr>
              <a:t>لویی سالیوان</a:t>
            </a:r>
          </a:p>
          <a:p>
            <a:pPr algn="ctr"/>
            <a:endParaRPr lang="fa-IR" sz="2200" dirty="0" smtClean="0">
              <a:cs typeface="B Nazanin" panose="00000400000000000000" pitchFamily="2" charset="-78"/>
            </a:endParaRPr>
          </a:p>
          <a:p>
            <a:pPr algn="ctr"/>
            <a:r>
              <a:rPr lang="fa-IR" sz="2200" dirty="0" smtClean="0">
                <a:cs typeface="B Nazanin" panose="00000400000000000000" pitchFamily="2" charset="-78"/>
              </a:rPr>
              <a:t>فرم تابع عملکرد است</a:t>
            </a:r>
            <a:endParaRPr lang="fa-IR" sz="2200" dirty="0">
              <a:cs typeface="B Nazanin" panose="00000400000000000000" pitchFamily="2" charset="-78"/>
            </a:endParaRPr>
          </a:p>
        </p:txBody>
      </p:sp>
      <p:pic>
        <p:nvPicPr>
          <p:cNvPr id="6" name="Picture 5"/>
          <p:cNvPicPr>
            <a:picLocks noChangeAspect="1"/>
          </p:cNvPicPr>
          <p:nvPr/>
        </p:nvPicPr>
        <p:blipFill rotWithShape="1">
          <a:blip r:embed="rId3">
            <a:extLst>
              <a:ext uri="{28A0092B-C50C-407E-A947-70E740481C1C}">
                <a14:useLocalDpi xmlns:a14="http://schemas.microsoft.com/office/drawing/2010/main" val="0"/>
              </a:ext>
            </a:extLst>
          </a:blip>
          <a:srcRect l="5794" b="14647"/>
          <a:stretch/>
        </p:blipFill>
        <p:spPr>
          <a:xfrm>
            <a:off x="1081824" y="579548"/>
            <a:ext cx="6120000" cy="3123592"/>
          </a:xfrm>
          <a:prstGeom prst="rect">
            <a:avLst/>
          </a:prstGeom>
        </p:spPr>
      </p:pic>
      <p:sp>
        <p:nvSpPr>
          <p:cNvPr id="7" name="TextBox 6"/>
          <p:cNvSpPr txBox="1"/>
          <p:nvPr/>
        </p:nvSpPr>
        <p:spPr>
          <a:xfrm>
            <a:off x="1302032" y="3780414"/>
            <a:ext cx="5679583" cy="1065676"/>
          </a:xfrm>
          <a:prstGeom prst="rect">
            <a:avLst/>
          </a:prstGeom>
          <a:noFill/>
        </p:spPr>
        <p:txBody>
          <a:bodyPr wrap="square" rtlCol="1">
            <a:spAutoFit/>
          </a:bodyPr>
          <a:lstStyle/>
          <a:p>
            <a:pPr algn="ctr">
              <a:lnSpc>
                <a:spcPct val="150000"/>
              </a:lnSpc>
            </a:pPr>
            <a:r>
              <a:rPr lang="fa-IR" sz="2200" dirty="0" smtClean="0">
                <a:cs typeface="B Nazanin" panose="00000400000000000000" pitchFamily="2" charset="-78"/>
              </a:rPr>
              <a:t>ساختمان آدوتریوم- طراحان لویی سالیوان و آدلر</a:t>
            </a:r>
          </a:p>
          <a:p>
            <a:pPr algn="ctr">
              <a:lnSpc>
                <a:spcPct val="150000"/>
              </a:lnSpc>
            </a:pPr>
            <a:r>
              <a:rPr lang="fa-IR" sz="2200" dirty="0" smtClean="0">
                <a:cs typeface="B Nazanin" panose="00000400000000000000" pitchFamily="2" charset="-78"/>
              </a:rPr>
              <a:t>در حال حاضر دانشگاه روزولت در شیکاگو (1889) می باشد</a:t>
            </a:r>
            <a:endParaRPr lang="fa-IR" sz="2200" dirty="0">
              <a:cs typeface="B Nazanin" panose="00000400000000000000" pitchFamily="2" charset="-78"/>
            </a:endParaRPr>
          </a:p>
        </p:txBody>
      </p:sp>
    </p:spTree>
    <p:extLst>
      <p:ext uri="{BB962C8B-B14F-4D97-AF65-F5344CB8AC3E}">
        <p14:creationId xmlns:p14="http://schemas.microsoft.com/office/powerpoint/2010/main" val="37195543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268812" y="0"/>
            <a:ext cx="3923188" cy="6858000"/>
          </a:xfrm>
          <a:prstGeom prst="rect">
            <a:avLst/>
          </a:prstGeom>
          <a:solidFill>
            <a:schemeClr val="accent2">
              <a:lumMod val="20000"/>
              <a:lumOff val="80000"/>
            </a:schemeClr>
          </a:solidFill>
        </p:spPr>
        <p:style>
          <a:lnRef idx="3">
            <a:schemeClr val="lt1"/>
          </a:lnRef>
          <a:fillRef idx="1">
            <a:schemeClr val="accent3"/>
          </a:fillRef>
          <a:effectRef idx="1">
            <a:schemeClr val="accent3"/>
          </a:effectRef>
          <a:fontRef idx="minor">
            <a:schemeClr val="lt1"/>
          </a:fontRef>
        </p:style>
        <p:txBody>
          <a:bodyPr rtlCol="1" anchor="ctr"/>
          <a:lstStyle/>
          <a:p>
            <a:pPr algn="ctr"/>
            <a:endParaRPr lang="fa-IR"/>
          </a:p>
        </p:txBody>
      </p:sp>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b="13402"/>
          <a:stretch/>
        </p:blipFill>
        <p:spPr>
          <a:xfrm>
            <a:off x="8993106" y="582771"/>
            <a:ext cx="2160000" cy="2897745"/>
          </a:xfrm>
          <a:prstGeom prst="rect">
            <a:avLst/>
          </a:prstGeom>
        </p:spPr>
      </p:pic>
      <p:sp>
        <p:nvSpPr>
          <p:cNvPr id="4" name="TextBox 3"/>
          <p:cNvSpPr txBox="1"/>
          <p:nvPr/>
        </p:nvSpPr>
        <p:spPr>
          <a:xfrm>
            <a:off x="8976577" y="3472428"/>
            <a:ext cx="2163650" cy="1107996"/>
          </a:xfrm>
          <a:prstGeom prst="rect">
            <a:avLst/>
          </a:prstGeom>
          <a:noFill/>
        </p:spPr>
        <p:txBody>
          <a:bodyPr wrap="square" rtlCol="1">
            <a:spAutoFit/>
          </a:bodyPr>
          <a:lstStyle/>
          <a:p>
            <a:pPr algn="ctr"/>
            <a:r>
              <a:rPr lang="fa-IR" sz="2200" dirty="0" smtClean="0">
                <a:cs typeface="B Nazanin" panose="00000400000000000000" pitchFamily="2" charset="-78"/>
              </a:rPr>
              <a:t>آدولف لوس</a:t>
            </a:r>
          </a:p>
          <a:p>
            <a:pPr algn="ctr"/>
            <a:endParaRPr lang="fa-IR" sz="2200" dirty="0" smtClean="0">
              <a:cs typeface="B Nazanin" panose="00000400000000000000" pitchFamily="2" charset="-78"/>
            </a:endParaRPr>
          </a:p>
          <a:p>
            <a:pPr algn="ctr"/>
            <a:r>
              <a:rPr lang="fa-IR" sz="2200" dirty="0" smtClean="0">
                <a:cs typeface="B Nazanin" panose="00000400000000000000" pitchFamily="2" charset="-78"/>
              </a:rPr>
              <a:t>تزئینات جنایت است</a:t>
            </a:r>
            <a:endParaRPr lang="fa-IR" sz="2200" dirty="0">
              <a:cs typeface="B Nazanin" panose="00000400000000000000" pitchFamily="2" charset="-78"/>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7771" y="582771"/>
            <a:ext cx="3486300" cy="2340000"/>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78120" y="3438660"/>
            <a:ext cx="3454053" cy="2556000"/>
          </a:xfrm>
          <a:prstGeom prst="rect">
            <a:avLst/>
          </a:prstGeom>
        </p:spPr>
      </p:pic>
      <p:sp>
        <p:nvSpPr>
          <p:cNvPr id="7" name="TextBox 6"/>
          <p:cNvSpPr txBox="1"/>
          <p:nvPr/>
        </p:nvSpPr>
        <p:spPr>
          <a:xfrm>
            <a:off x="605308" y="4886664"/>
            <a:ext cx="3239723" cy="1107996"/>
          </a:xfrm>
          <a:prstGeom prst="rect">
            <a:avLst/>
          </a:prstGeom>
          <a:noFill/>
        </p:spPr>
        <p:txBody>
          <a:bodyPr wrap="square" rtlCol="1">
            <a:spAutoFit/>
          </a:bodyPr>
          <a:lstStyle/>
          <a:p>
            <a:pPr algn="just"/>
            <a:r>
              <a:rPr lang="fa-IR" sz="2200" dirty="0" smtClean="0">
                <a:cs typeface="B Nazanin" panose="00000400000000000000" pitchFamily="2" charset="-78"/>
              </a:rPr>
              <a:t>خانه استینر (1910)، لوس در طرح این خانه از هیچ گونه تزئیناتی استفاده نکرد</a:t>
            </a:r>
            <a:endParaRPr lang="fa-IR" sz="2200" dirty="0">
              <a:cs typeface="B Nazanin" panose="00000400000000000000" pitchFamily="2" charset="-78"/>
            </a:endParaRPr>
          </a:p>
        </p:txBody>
      </p:sp>
      <p:pic>
        <p:nvPicPr>
          <p:cNvPr id="8" name="Picture 7"/>
          <p:cNvPicPr>
            <a:picLocks noChangeAspect="1"/>
          </p:cNvPicPr>
          <p:nvPr/>
        </p:nvPicPr>
        <p:blipFill rotWithShape="1">
          <a:blip r:embed="rId5">
            <a:extLst>
              <a:ext uri="{28A0092B-C50C-407E-A947-70E740481C1C}">
                <a14:useLocalDpi xmlns:a14="http://schemas.microsoft.com/office/drawing/2010/main" val="0"/>
              </a:ext>
            </a:extLst>
          </a:blip>
          <a:srcRect b="15511"/>
          <a:stretch/>
        </p:blipFill>
        <p:spPr>
          <a:xfrm>
            <a:off x="452140" y="582771"/>
            <a:ext cx="3392891" cy="2340000"/>
          </a:xfrm>
          <a:prstGeom prst="rect">
            <a:avLst/>
          </a:prstGeom>
        </p:spPr>
      </p:pic>
    </p:spTree>
    <p:extLst>
      <p:ext uri="{BB962C8B-B14F-4D97-AF65-F5344CB8AC3E}">
        <p14:creationId xmlns:p14="http://schemas.microsoft.com/office/powerpoint/2010/main" val="7190514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8268812" y="0"/>
            <a:ext cx="3923188" cy="6858000"/>
          </a:xfrm>
          <a:prstGeom prst="rect">
            <a:avLst/>
          </a:prstGeom>
          <a:solidFill>
            <a:schemeClr val="accent2">
              <a:lumMod val="20000"/>
              <a:lumOff val="80000"/>
            </a:schemeClr>
          </a:solidFill>
        </p:spPr>
        <p:style>
          <a:lnRef idx="3">
            <a:schemeClr val="lt1"/>
          </a:lnRef>
          <a:fillRef idx="1">
            <a:schemeClr val="accent3"/>
          </a:fillRef>
          <a:effectRef idx="1">
            <a:schemeClr val="accent3"/>
          </a:effectRef>
          <a:fontRef idx="minor">
            <a:schemeClr val="lt1"/>
          </a:fontRef>
        </p:style>
        <p:txBody>
          <a:bodyPr rtlCol="1" anchor="ctr"/>
          <a:lstStyle/>
          <a:p>
            <a:pPr algn="ctr"/>
            <a:endParaRPr lang="fa-IR"/>
          </a:p>
        </p:txBody>
      </p:sp>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l="17011" r="9698" b="6939"/>
          <a:stretch/>
        </p:blipFill>
        <p:spPr>
          <a:xfrm>
            <a:off x="8989452" y="578207"/>
            <a:ext cx="2253804" cy="2880000"/>
          </a:xfrm>
          <a:prstGeom prst="rect">
            <a:avLst/>
          </a:prstGeom>
        </p:spPr>
      </p:pic>
      <p:pic>
        <p:nvPicPr>
          <p:cNvPr id="8" name="Picture 7"/>
          <p:cNvPicPr>
            <a:picLocks noChangeAspect="1"/>
          </p:cNvPicPr>
          <p:nvPr/>
        </p:nvPicPr>
        <p:blipFill rotWithShape="1">
          <a:blip r:embed="rId3">
            <a:extLst>
              <a:ext uri="{28A0092B-C50C-407E-A947-70E740481C1C}">
                <a14:useLocalDpi xmlns:a14="http://schemas.microsoft.com/office/drawing/2010/main" val="0"/>
              </a:ext>
            </a:extLst>
          </a:blip>
          <a:srcRect r="7131" b="6281"/>
          <a:stretch/>
        </p:blipFill>
        <p:spPr>
          <a:xfrm>
            <a:off x="3839667" y="549000"/>
            <a:ext cx="3692662" cy="2700000"/>
          </a:xfrm>
          <a:prstGeom prst="rect">
            <a:avLst/>
          </a:prstGeom>
        </p:spPr>
      </p:pic>
      <p:pic>
        <p:nvPicPr>
          <p:cNvPr id="9" name="Picture 8"/>
          <p:cNvPicPr>
            <a:picLocks noChangeAspect="1"/>
          </p:cNvPicPr>
          <p:nvPr/>
        </p:nvPicPr>
        <p:blipFill rotWithShape="1">
          <a:blip r:embed="rId4" cstate="print">
            <a:extLst>
              <a:ext uri="{28A0092B-C50C-407E-A947-70E740481C1C}">
                <a14:useLocalDpi xmlns:a14="http://schemas.microsoft.com/office/drawing/2010/main" val="0"/>
              </a:ext>
            </a:extLst>
          </a:blip>
          <a:srcRect l="14775" t="8639" r="1"/>
          <a:stretch/>
        </p:blipFill>
        <p:spPr>
          <a:xfrm>
            <a:off x="3826787" y="3606083"/>
            <a:ext cx="3692662" cy="2700000"/>
          </a:xfrm>
          <a:prstGeom prst="rect">
            <a:avLst/>
          </a:prstGeom>
        </p:spPr>
      </p:pic>
      <p:sp>
        <p:nvSpPr>
          <p:cNvPr id="10" name="TextBox 9"/>
          <p:cNvSpPr txBox="1"/>
          <p:nvPr/>
        </p:nvSpPr>
        <p:spPr>
          <a:xfrm>
            <a:off x="8680360" y="3541688"/>
            <a:ext cx="2794715" cy="1107996"/>
          </a:xfrm>
          <a:prstGeom prst="rect">
            <a:avLst/>
          </a:prstGeom>
          <a:noFill/>
        </p:spPr>
        <p:txBody>
          <a:bodyPr wrap="square" rtlCol="1">
            <a:spAutoFit/>
          </a:bodyPr>
          <a:lstStyle/>
          <a:p>
            <a:pPr algn="ctr"/>
            <a:r>
              <a:rPr lang="fa-IR" sz="2200" dirty="0" smtClean="0">
                <a:cs typeface="B Nazanin" panose="00000400000000000000" pitchFamily="2" charset="-78"/>
              </a:rPr>
              <a:t>لوکوبوزیه</a:t>
            </a:r>
          </a:p>
          <a:p>
            <a:pPr algn="ctr"/>
            <a:endParaRPr lang="fa-IR" sz="2200" dirty="0">
              <a:cs typeface="B Nazanin" panose="00000400000000000000" pitchFamily="2" charset="-78"/>
            </a:endParaRPr>
          </a:p>
          <a:p>
            <a:pPr algn="ctr"/>
            <a:r>
              <a:rPr lang="fa-IR" sz="2200" dirty="0" smtClean="0">
                <a:cs typeface="B Nazanin" panose="00000400000000000000" pitchFamily="2" charset="-78"/>
              </a:rPr>
              <a:t>خانه ماشینی است برای زندگی</a:t>
            </a:r>
            <a:endParaRPr lang="fa-IR" sz="2200" dirty="0">
              <a:cs typeface="B Nazanin" panose="00000400000000000000" pitchFamily="2" charset="-78"/>
            </a:endParaRPr>
          </a:p>
        </p:txBody>
      </p:sp>
      <p:sp>
        <p:nvSpPr>
          <p:cNvPr id="11" name="TextBox 10"/>
          <p:cNvSpPr txBox="1"/>
          <p:nvPr/>
        </p:nvSpPr>
        <p:spPr>
          <a:xfrm>
            <a:off x="360608" y="4878809"/>
            <a:ext cx="3240000" cy="1107996"/>
          </a:xfrm>
          <a:prstGeom prst="rect">
            <a:avLst/>
          </a:prstGeom>
          <a:noFill/>
        </p:spPr>
        <p:txBody>
          <a:bodyPr wrap="square" rtlCol="1">
            <a:spAutoFit/>
          </a:bodyPr>
          <a:lstStyle/>
          <a:p>
            <a:pPr algn="ctr"/>
            <a:r>
              <a:rPr lang="fa-IR" sz="2200" dirty="0" smtClean="0">
                <a:cs typeface="B Nazanin" panose="00000400000000000000" pitchFamily="2" charset="-78"/>
              </a:rPr>
              <a:t>شهر چندیگار در هند</a:t>
            </a:r>
          </a:p>
          <a:p>
            <a:pPr algn="ctr"/>
            <a:r>
              <a:rPr lang="fa-IR" sz="2200" dirty="0" smtClean="0">
                <a:cs typeface="B Nazanin" panose="00000400000000000000" pitchFamily="2" charset="-78"/>
              </a:rPr>
              <a:t>طراحی و اجرای این شهر در دهه پنجاه میلادی انجام شد</a:t>
            </a:r>
            <a:endParaRPr lang="fa-IR" sz="2200" dirty="0">
              <a:cs typeface="B Nazanin" panose="00000400000000000000" pitchFamily="2" charset="-78"/>
            </a:endParaRPr>
          </a:p>
        </p:txBody>
      </p:sp>
    </p:spTree>
    <p:extLst>
      <p:ext uri="{BB962C8B-B14F-4D97-AF65-F5344CB8AC3E}">
        <p14:creationId xmlns:p14="http://schemas.microsoft.com/office/powerpoint/2010/main" val="508908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81989" y="549000"/>
            <a:ext cx="4853373" cy="3240000"/>
          </a:xfrm>
          <a:prstGeom prst="rect">
            <a:avLst/>
          </a:prstGeom>
        </p:spPr>
      </p:pic>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b="9869"/>
          <a:stretch/>
        </p:blipFill>
        <p:spPr>
          <a:xfrm>
            <a:off x="1537443" y="549000"/>
            <a:ext cx="2426160" cy="3240000"/>
          </a:xfrm>
          <a:prstGeom prst="rect">
            <a:avLst/>
          </a:prstGeom>
        </p:spPr>
      </p:pic>
      <p:sp>
        <p:nvSpPr>
          <p:cNvPr id="5" name="TextBox 4"/>
          <p:cNvSpPr txBox="1"/>
          <p:nvPr/>
        </p:nvSpPr>
        <p:spPr>
          <a:xfrm>
            <a:off x="6332523" y="3850781"/>
            <a:ext cx="4752304" cy="1107996"/>
          </a:xfrm>
          <a:prstGeom prst="rect">
            <a:avLst/>
          </a:prstGeom>
          <a:noFill/>
        </p:spPr>
        <p:txBody>
          <a:bodyPr wrap="square" rtlCol="1">
            <a:spAutoFit/>
          </a:bodyPr>
          <a:lstStyle/>
          <a:p>
            <a:pPr algn="ctr"/>
            <a:r>
              <a:rPr lang="fa-IR" sz="2200" dirty="0" smtClean="0">
                <a:cs typeface="B Nazanin" panose="00000400000000000000" pitchFamily="2" charset="-78"/>
              </a:rPr>
              <a:t>شهر برازیلیا در برزیل</a:t>
            </a:r>
          </a:p>
          <a:p>
            <a:pPr algn="ctr"/>
            <a:r>
              <a:rPr lang="fa-IR" sz="2200" dirty="0" smtClean="0">
                <a:cs typeface="B Nazanin" panose="00000400000000000000" pitchFamily="2" charset="-78"/>
              </a:rPr>
              <a:t>این شهر به عنوان پایتخت جدید کشور برزیل طراحی شد</a:t>
            </a:r>
            <a:endParaRPr lang="fa-IR" sz="2200" dirty="0">
              <a:cs typeface="B Nazanin" panose="00000400000000000000" pitchFamily="2" charset="-78"/>
            </a:endParaRPr>
          </a:p>
        </p:txBody>
      </p:sp>
      <p:sp>
        <p:nvSpPr>
          <p:cNvPr id="6" name="TextBox 5"/>
          <p:cNvSpPr txBox="1"/>
          <p:nvPr/>
        </p:nvSpPr>
        <p:spPr>
          <a:xfrm>
            <a:off x="1044072" y="3850781"/>
            <a:ext cx="3412901" cy="1107996"/>
          </a:xfrm>
          <a:prstGeom prst="rect">
            <a:avLst/>
          </a:prstGeom>
          <a:noFill/>
        </p:spPr>
        <p:txBody>
          <a:bodyPr wrap="square" rtlCol="1">
            <a:spAutoFit/>
          </a:bodyPr>
          <a:lstStyle/>
          <a:p>
            <a:pPr algn="ctr"/>
            <a:r>
              <a:rPr lang="fa-IR" sz="2200" dirty="0" smtClean="0">
                <a:cs typeface="B Nazanin" panose="00000400000000000000" pitchFamily="2" charset="-78"/>
              </a:rPr>
              <a:t>شهر پروئیت ایگو</a:t>
            </a:r>
          </a:p>
          <a:p>
            <a:pPr algn="ctr"/>
            <a:r>
              <a:rPr lang="fa-IR" sz="2200" dirty="0" smtClean="0">
                <a:cs typeface="B Nazanin" panose="00000400000000000000" pitchFamily="2" charset="-78"/>
              </a:rPr>
              <a:t>شانزدهم مارس (1972) مرگ معماری مدرن</a:t>
            </a:r>
            <a:endParaRPr lang="fa-IR" sz="2200" dirty="0">
              <a:cs typeface="B Nazanin" panose="00000400000000000000" pitchFamily="2" charset="-78"/>
            </a:endParaRPr>
          </a:p>
        </p:txBody>
      </p:sp>
    </p:spTree>
    <p:extLst>
      <p:ext uri="{BB962C8B-B14F-4D97-AF65-F5344CB8AC3E}">
        <p14:creationId xmlns:p14="http://schemas.microsoft.com/office/powerpoint/2010/main" val="15415146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268812" y="0"/>
            <a:ext cx="3923188" cy="6858000"/>
          </a:xfrm>
          <a:prstGeom prst="rect">
            <a:avLst/>
          </a:prstGeom>
          <a:solidFill>
            <a:schemeClr val="accent2">
              <a:lumMod val="20000"/>
              <a:lumOff val="80000"/>
            </a:schemeClr>
          </a:solidFill>
        </p:spPr>
        <p:style>
          <a:lnRef idx="3">
            <a:schemeClr val="lt1"/>
          </a:lnRef>
          <a:fillRef idx="1">
            <a:schemeClr val="accent3"/>
          </a:fillRef>
          <a:effectRef idx="1">
            <a:schemeClr val="accent3"/>
          </a:effectRef>
          <a:fontRef idx="minor">
            <a:schemeClr val="lt1"/>
          </a:fontRef>
        </p:style>
        <p:txBody>
          <a:bodyPr rtlCol="1" anchor="ctr"/>
          <a:lstStyle/>
          <a:p>
            <a:pPr algn="ctr"/>
            <a:endParaRPr lang="fa-IR"/>
          </a:p>
        </p:txBody>
      </p:sp>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l="11887" r="9855"/>
          <a:stretch/>
        </p:blipFill>
        <p:spPr>
          <a:xfrm>
            <a:off x="8989452" y="584378"/>
            <a:ext cx="2253803" cy="2880000"/>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34973" y="598268"/>
            <a:ext cx="3968297" cy="2340000"/>
          </a:xfrm>
          <a:prstGeom prst="rect">
            <a:avLst/>
          </a:prstGeom>
        </p:spPr>
      </p:pic>
      <p:pic>
        <p:nvPicPr>
          <p:cNvPr id="5" name="Picture 4"/>
          <p:cNvPicPr>
            <a:picLocks noChangeAspect="1"/>
          </p:cNvPicPr>
          <p:nvPr/>
        </p:nvPicPr>
        <p:blipFill>
          <a:blip r:embed="rId4">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tretch>
            <a:fillRect/>
          </a:stretch>
        </p:blipFill>
        <p:spPr>
          <a:xfrm>
            <a:off x="3665244" y="3077191"/>
            <a:ext cx="3859459" cy="3060000"/>
          </a:xfrm>
          <a:prstGeom prst="rect">
            <a:avLst/>
          </a:prstGeom>
        </p:spPr>
      </p:pic>
      <p:sp>
        <p:nvSpPr>
          <p:cNvPr id="6" name="TextBox 5"/>
          <p:cNvSpPr txBox="1"/>
          <p:nvPr/>
        </p:nvSpPr>
        <p:spPr>
          <a:xfrm>
            <a:off x="8982353" y="3499195"/>
            <a:ext cx="2268000" cy="1107996"/>
          </a:xfrm>
          <a:prstGeom prst="rect">
            <a:avLst/>
          </a:prstGeom>
          <a:noFill/>
        </p:spPr>
        <p:txBody>
          <a:bodyPr wrap="square" rtlCol="1">
            <a:spAutoFit/>
          </a:bodyPr>
          <a:lstStyle/>
          <a:p>
            <a:pPr algn="ctr"/>
            <a:r>
              <a:rPr lang="fa-IR" sz="2200" dirty="0" smtClean="0">
                <a:cs typeface="B Nazanin" panose="00000400000000000000" pitchFamily="2" charset="-78"/>
              </a:rPr>
              <a:t>میس ونده روهه</a:t>
            </a:r>
          </a:p>
          <a:p>
            <a:pPr algn="ctr"/>
            <a:endParaRPr lang="fa-IR" sz="2200" dirty="0">
              <a:cs typeface="B Nazanin" panose="00000400000000000000" pitchFamily="2" charset="-78"/>
            </a:endParaRPr>
          </a:p>
          <a:p>
            <a:pPr algn="ctr"/>
            <a:r>
              <a:rPr lang="fa-IR" sz="2200" dirty="0" smtClean="0">
                <a:cs typeface="B Nazanin" panose="00000400000000000000" pitchFamily="2" charset="-78"/>
              </a:rPr>
              <a:t>کمتر، بیشتر است</a:t>
            </a:r>
            <a:endParaRPr lang="fa-IR" sz="2200" dirty="0">
              <a:cs typeface="B Nazanin" panose="00000400000000000000" pitchFamily="2" charset="-78"/>
            </a:endParaRPr>
          </a:p>
        </p:txBody>
      </p:sp>
      <p:sp>
        <p:nvSpPr>
          <p:cNvPr id="7" name="TextBox 6"/>
          <p:cNvSpPr txBox="1"/>
          <p:nvPr/>
        </p:nvSpPr>
        <p:spPr>
          <a:xfrm>
            <a:off x="533244" y="4697191"/>
            <a:ext cx="3132000" cy="1440000"/>
          </a:xfrm>
          <a:prstGeom prst="rect">
            <a:avLst/>
          </a:prstGeom>
          <a:noFill/>
        </p:spPr>
        <p:txBody>
          <a:bodyPr wrap="square" rtlCol="1">
            <a:spAutoFit/>
          </a:bodyPr>
          <a:lstStyle/>
          <a:p>
            <a:pPr algn="ctr"/>
            <a:r>
              <a:rPr lang="fa-IR" sz="2200" dirty="0" smtClean="0">
                <a:cs typeface="B Nazanin" panose="00000400000000000000" pitchFamily="2" charset="-78"/>
              </a:rPr>
              <a:t>خانه فارنزورث </a:t>
            </a:r>
          </a:p>
          <a:p>
            <a:pPr algn="just"/>
            <a:r>
              <a:rPr lang="fa-IR" sz="2200" dirty="0" smtClean="0">
                <a:cs typeface="B Nazanin" panose="00000400000000000000" pitchFamily="2" charset="-78"/>
              </a:rPr>
              <a:t>در بین سال های (1951- 1945) از سنگ، فولاد و شیشه ساخته شده است</a:t>
            </a:r>
            <a:endParaRPr lang="fa-IR" sz="2200" dirty="0">
              <a:cs typeface="B Nazanin" panose="00000400000000000000" pitchFamily="2" charset="-78"/>
            </a:endParaRPr>
          </a:p>
        </p:txBody>
      </p:sp>
    </p:spTree>
    <p:extLst>
      <p:ext uri="{BB962C8B-B14F-4D97-AF65-F5344CB8AC3E}">
        <p14:creationId xmlns:p14="http://schemas.microsoft.com/office/powerpoint/2010/main" val="33603641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268812" y="0"/>
            <a:ext cx="3923188" cy="6858000"/>
          </a:xfrm>
          <a:prstGeom prst="rect">
            <a:avLst/>
          </a:prstGeom>
          <a:solidFill>
            <a:schemeClr val="accent2">
              <a:lumMod val="20000"/>
              <a:lumOff val="80000"/>
            </a:schemeClr>
          </a:solidFill>
        </p:spPr>
        <p:style>
          <a:lnRef idx="3">
            <a:schemeClr val="lt1"/>
          </a:lnRef>
          <a:fillRef idx="1">
            <a:schemeClr val="accent3"/>
          </a:fillRef>
          <a:effectRef idx="1">
            <a:schemeClr val="accent3"/>
          </a:effectRef>
          <a:fontRef idx="minor">
            <a:schemeClr val="lt1"/>
          </a:fontRef>
        </p:style>
        <p:txBody>
          <a:bodyPr rtlCol="1" anchor="ctr"/>
          <a:lstStyle/>
          <a:p>
            <a:pPr algn="ctr"/>
            <a:endParaRPr lang="fa-IR"/>
          </a:p>
        </p:txBody>
      </p:sp>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r="8637"/>
          <a:stretch/>
        </p:blipFill>
        <p:spPr>
          <a:xfrm>
            <a:off x="8986327" y="549000"/>
            <a:ext cx="2192477" cy="2880000"/>
          </a:xfrm>
          <a:prstGeom prst="rect">
            <a:avLst/>
          </a:prstGeom>
        </p:spPr>
      </p:pic>
      <p:sp>
        <p:nvSpPr>
          <p:cNvPr id="4" name="TextBox 3"/>
          <p:cNvSpPr txBox="1"/>
          <p:nvPr/>
        </p:nvSpPr>
        <p:spPr>
          <a:xfrm>
            <a:off x="9220477" y="3507264"/>
            <a:ext cx="1724176" cy="1107996"/>
          </a:xfrm>
          <a:prstGeom prst="rect">
            <a:avLst/>
          </a:prstGeom>
          <a:noFill/>
        </p:spPr>
        <p:txBody>
          <a:bodyPr wrap="square" rtlCol="1">
            <a:spAutoFit/>
          </a:bodyPr>
          <a:lstStyle/>
          <a:p>
            <a:pPr algn="ctr"/>
            <a:r>
              <a:rPr lang="fa-IR" sz="2200" dirty="0" smtClean="0">
                <a:cs typeface="B Nazanin" panose="00000400000000000000" pitchFamily="2" charset="-78"/>
              </a:rPr>
              <a:t>رابرت ونتوری</a:t>
            </a:r>
          </a:p>
          <a:p>
            <a:pPr algn="ctr"/>
            <a:endParaRPr lang="fa-IR" sz="2200" dirty="0" smtClean="0">
              <a:cs typeface="B Nazanin" panose="00000400000000000000" pitchFamily="2" charset="-78"/>
            </a:endParaRPr>
          </a:p>
          <a:p>
            <a:pPr algn="ctr"/>
            <a:r>
              <a:rPr lang="fa-IR" sz="2200" dirty="0" smtClean="0">
                <a:cs typeface="B Nazanin" panose="00000400000000000000" pitchFamily="2" charset="-78"/>
              </a:rPr>
              <a:t>خانه، خانه است</a:t>
            </a:r>
            <a:endParaRPr lang="fa-IR" sz="2200" dirty="0">
              <a:cs typeface="B Nazanin" panose="00000400000000000000" pitchFamily="2" charset="-78"/>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77306" y="3958028"/>
            <a:ext cx="4680000" cy="2344680"/>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38669" y="574758"/>
            <a:ext cx="4680000" cy="2742188"/>
          </a:xfrm>
          <a:prstGeom prst="rect">
            <a:avLst/>
          </a:prstGeom>
        </p:spPr>
      </p:pic>
      <p:sp>
        <p:nvSpPr>
          <p:cNvPr id="7" name="TextBox 6"/>
          <p:cNvSpPr txBox="1"/>
          <p:nvPr/>
        </p:nvSpPr>
        <p:spPr>
          <a:xfrm>
            <a:off x="321972" y="4517604"/>
            <a:ext cx="2520000" cy="1785104"/>
          </a:xfrm>
          <a:prstGeom prst="rect">
            <a:avLst/>
          </a:prstGeom>
          <a:noFill/>
        </p:spPr>
        <p:txBody>
          <a:bodyPr wrap="square" rtlCol="1">
            <a:spAutoFit/>
          </a:bodyPr>
          <a:lstStyle/>
          <a:p>
            <a:pPr algn="just"/>
            <a:r>
              <a:rPr lang="fa-IR" sz="2200" dirty="0" smtClean="0">
                <a:cs typeface="B Nazanin" panose="00000400000000000000" pitchFamily="2" charset="-78"/>
              </a:rPr>
              <a:t>خانه مادری رابرت ونتوری در بین سال های (1962-1964) در عین سادگی، پیچیدگی و تضاد در فرم ساخته شده است</a:t>
            </a:r>
            <a:endParaRPr lang="fa-IR" sz="2200" dirty="0">
              <a:cs typeface="B Nazanin" panose="00000400000000000000" pitchFamily="2" charset="-78"/>
            </a:endParaRPr>
          </a:p>
        </p:txBody>
      </p:sp>
    </p:spTree>
    <p:extLst>
      <p:ext uri="{BB962C8B-B14F-4D97-AF65-F5344CB8AC3E}">
        <p14:creationId xmlns:p14="http://schemas.microsoft.com/office/powerpoint/2010/main" val="575034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268812" y="0"/>
            <a:ext cx="3923188" cy="6858000"/>
          </a:xfrm>
          <a:prstGeom prst="rect">
            <a:avLst/>
          </a:prstGeom>
          <a:solidFill>
            <a:schemeClr val="accent2">
              <a:lumMod val="20000"/>
              <a:lumOff val="80000"/>
            </a:schemeClr>
          </a:solidFill>
        </p:spPr>
        <p:style>
          <a:lnRef idx="3">
            <a:schemeClr val="lt1"/>
          </a:lnRef>
          <a:fillRef idx="1">
            <a:schemeClr val="accent3"/>
          </a:fillRef>
          <a:effectRef idx="1">
            <a:schemeClr val="accent3"/>
          </a:effectRef>
          <a:fontRef idx="minor">
            <a:schemeClr val="lt1"/>
          </a:fontRef>
        </p:style>
        <p:txBody>
          <a:bodyPr rtlCol="1" anchor="ctr"/>
          <a:lstStyle/>
          <a:p>
            <a:pPr algn="ctr"/>
            <a:endParaRPr lang="fa-IR"/>
          </a:p>
        </p:txBody>
      </p:sp>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l="15624" r="28937"/>
          <a:stretch/>
        </p:blipFill>
        <p:spPr>
          <a:xfrm>
            <a:off x="8989455" y="574766"/>
            <a:ext cx="2160000" cy="2257114"/>
          </a:xfrm>
          <a:prstGeom prst="rect">
            <a:avLst/>
          </a:prstGeom>
        </p:spPr>
      </p:pic>
      <p:sp>
        <p:nvSpPr>
          <p:cNvPr id="4" name="TextBox 3"/>
          <p:cNvSpPr txBox="1"/>
          <p:nvPr/>
        </p:nvSpPr>
        <p:spPr>
          <a:xfrm>
            <a:off x="8989455" y="2908557"/>
            <a:ext cx="2160000" cy="1785104"/>
          </a:xfrm>
          <a:prstGeom prst="rect">
            <a:avLst/>
          </a:prstGeom>
          <a:noFill/>
        </p:spPr>
        <p:txBody>
          <a:bodyPr wrap="square" rtlCol="1">
            <a:spAutoFit/>
          </a:bodyPr>
          <a:lstStyle/>
          <a:p>
            <a:pPr algn="ctr"/>
            <a:r>
              <a:rPr lang="fa-IR" sz="2200" dirty="0" smtClean="0">
                <a:cs typeface="B Nazanin" panose="00000400000000000000" pitchFamily="2" charset="-78"/>
              </a:rPr>
              <a:t>ژاک دریدا</a:t>
            </a:r>
          </a:p>
          <a:p>
            <a:pPr algn="ctr"/>
            <a:endParaRPr lang="fa-IR" sz="2200" dirty="0">
              <a:cs typeface="B Nazanin" panose="00000400000000000000" pitchFamily="2" charset="-78"/>
            </a:endParaRPr>
          </a:p>
          <a:p>
            <a:pPr algn="ctr"/>
            <a:r>
              <a:rPr lang="fa-IR" sz="2200" dirty="0" smtClean="0">
                <a:cs typeface="B Nazanin" panose="00000400000000000000" pitchFamily="2" charset="-78"/>
              </a:rPr>
              <a:t>یک متن هرگز مفهوم واقعی خودش را آشکار نمیکند</a:t>
            </a:r>
            <a:endParaRPr lang="fa-IR" sz="2200" dirty="0">
              <a:cs typeface="B Nazanin" panose="00000400000000000000" pitchFamily="2" charset="-78"/>
            </a:endParaRPr>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t="6427" r="10708" b="15317"/>
          <a:stretch/>
        </p:blipFill>
        <p:spPr>
          <a:xfrm>
            <a:off x="4638855" y="593670"/>
            <a:ext cx="3269635" cy="2046500"/>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64172" y="3801109"/>
            <a:ext cx="3240000" cy="2160000"/>
          </a:xfrm>
          <a:prstGeom prst="rect">
            <a:avLst/>
          </a:prstGeom>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95346" y="3801109"/>
            <a:ext cx="3240000" cy="2160000"/>
          </a:xfrm>
          <a:prstGeom prst="rect">
            <a:avLst/>
          </a:prstGeom>
        </p:spPr>
      </p:pic>
      <p:sp>
        <p:nvSpPr>
          <p:cNvPr id="8" name="TextBox 7"/>
          <p:cNvSpPr txBox="1"/>
          <p:nvPr/>
        </p:nvSpPr>
        <p:spPr>
          <a:xfrm>
            <a:off x="795346" y="1032425"/>
            <a:ext cx="3240000" cy="1785104"/>
          </a:xfrm>
          <a:prstGeom prst="rect">
            <a:avLst/>
          </a:prstGeom>
          <a:noFill/>
        </p:spPr>
        <p:txBody>
          <a:bodyPr wrap="square" rtlCol="1">
            <a:spAutoFit/>
          </a:bodyPr>
          <a:lstStyle/>
          <a:p>
            <a:pPr algn="just"/>
            <a:r>
              <a:rPr lang="fa-IR" sz="2200" dirty="0" smtClean="0">
                <a:cs typeface="B Nazanin" panose="00000400000000000000" pitchFamily="2" charset="-78"/>
              </a:rPr>
              <a:t>موزه گونگهایم در بیلبائو اسپانیا</a:t>
            </a:r>
          </a:p>
          <a:p>
            <a:pPr algn="just"/>
            <a:r>
              <a:rPr lang="fa-IR" sz="2200" dirty="0" smtClean="0">
                <a:cs typeface="B Nazanin" panose="00000400000000000000" pitchFamily="2" charset="-78"/>
              </a:rPr>
              <a:t>در سال (1997-1992) با یک طرح پیچ خورده، امواج، استمرار نرم و منقطع از دئرن هسته مرکزی ساخته شده است</a:t>
            </a:r>
            <a:endParaRPr lang="fa-IR" sz="2200" dirty="0">
              <a:cs typeface="B Nazanin" panose="00000400000000000000" pitchFamily="2" charset="-78"/>
            </a:endParaRPr>
          </a:p>
        </p:txBody>
      </p:sp>
    </p:spTree>
    <p:extLst>
      <p:ext uri="{BB962C8B-B14F-4D97-AF65-F5344CB8AC3E}">
        <p14:creationId xmlns:p14="http://schemas.microsoft.com/office/powerpoint/2010/main" val="18767443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268812" y="0"/>
            <a:ext cx="3923188" cy="6858000"/>
          </a:xfrm>
          <a:prstGeom prst="rect">
            <a:avLst/>
          </a:prstGeom>
          <a:solidFill>
            <a:schemeClr val="accent2">
              <a:lumMod val="20000"/>
              <a:lumOff val="80000"/>
            </a:schemeClr>
          </a:solidFill>
        </p:spPr>
        <p:style>
          <a:lnRef idx="3">
            <a:schemeClr val="lt1"/>
          </a:lnRef>
          <a:fillRef idx="1">
            <a:schemeClr val="accent3"/>
          </a:fillRef>
          <a:effectRef idx="1">
            <a:schemeClr val="accent3"/>
          </a:effectRef>
          <a:fontRef idx="minor">
            <a:schemeClr val="lt1"/>
          </a:fontRef>
        </p:style>
        <p:txBody>
          <a:bodyPr rtlCol="1" anchor="ctr"/>
          <a:lstStyle/>
          <a:p>
            <a:pPr algn="ctr"/>
            <a:endParaRPr lang="fa-IR"/>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7610" r="22658"/>
          <a:stretch/>
        </p:blipFill>
        <p:spPr>
          <a:xfrm>
            <a:off x="8989455" y="574766"/>
            <a:ext cx="2160000" cy="2057796"/>
          </a:xfrm>
          <a:prstGeom prst="rect">
            <a:avLst/>
          </a:prstGeom>
        </p:spPr>
      </p:pic>
      <p:sp>
        <p:nvSpPr>
          <p:cNvPr id="6" name="TextBox 5"/>
          <p:cNvSpPr txBox="1"/>
          <p:nvPr/>
        </p:nvSpPr>
        <p:spPr>
          <a:xfrm>
            <a:off x="8917455" y="2734766"/>
            <a:ext cx="2304000" cy="1107996"/>
          </a:xfrm>
          <a:prstGeom prst="rect">
            <a:avLst/>
          </a:prstGeom>
          <a:noFill/>
        </p:spPr>
        <p:txBody>
          <a:bodyPr wrap="square" rtlCol="1">
            <a:spAutoFit/>
          </a:bodyPr>
          <a:lstStyle/>
          <a:p>
            <a:pPr algn="ctr"/>
            <a:r>
              <a:rPr lang="fa-IR" sz="2200" dirty="0" smtClean="0">
                <a:cs typeface="B Nazanin" panose="00000400000000000000" pitchFamily="2" charset="-78"/>
              </a:rPr>
              <a:t>پیتر آیزنمن</a:t>
            </a:r>
          </a:p>
          <a:p>
            <a:pPr algn="ctr"/>
            <a:r>
              <a:rPr lang="fa-IR" sz="2200" dirty="0" smtClean="0">
                <a:cs typeface="B Nazanin" panose="00000400000000000000" pitchFamily="2" charset="-78"/>
              </a:rPr>
              <a:t>ساختارشکنی در معماری</a:t>
            </a:r>
            <a:endParaRPr lang="fa-IR" sz="2200" dirty="0">
              <a:cs typeface="B Nazanin" panose="00000400000000000000" pitchFamily="2" charset="-78"/>
            </a:endParaRPr>
          </a:p>
        </p:txBody>
      </p:sp>
      <p:pic>
        <p:nvPicPr>
          <p:cNvPr id="7" name="Picture 6"/>
          <p:cNvPicPr>
            <a:picLocks noChangeAspect="1"/>
          </p:cNvPicPr>
          <p:nvPr/>
        </p:nvPicPr>
        <p:blipFill rotWithShape="1">
          <a:blip r:embed="rId3">
            <a:extLst>
              <a:ext uri="{28A0092B-C50C-407E-A947-70E740481C1C}">
                <a14:useLocalDpi xmlns:a14="http://schemas.microsoft.com/office/drawing/2010/main" val="0"/>
              </a:ext>
            </a:extLst>
          </a:blip>
          <a:srcRect l="9949"/>
          <a:stretch/>
        </p:blipFill>
        <p:spPr>
          <a:xfrm>
            <a:off x="3528812" y="3544911"/>
            <a:ext cx="4032000" cy="2355709"/>
          </a:xfrm>
          <a:prstGeom prst="rect">
            <a:avLst/>
          </a:prstGeom>
        </p:spPr>
      </p:pic>
      <p:pic>
        <p:nvPicPr>
          <p:cNvPr id="8" name="Picture 7"/>
          <p:cNvPicPr>
            <a:picLocks noChangeAspect="1"/>
          </p:cNvPicPr>
          <p:nvPr/>
        </p:nvPicPr>
        <p:blipFill rotWithShape="1">
          <a:blip r:embed="rId4">
            <a:extLst>
              <a:ext uri="{28A0092B-C50C-407E-A947-70E740481C1C}">
                <a14:useLocalDpi xmlns:a14="http://schemas.microsoft.com/office/drawing/2010/main" val="0"/>
              </a:ext>
            </a:extLst>
          </a:blip>
          <a:srcRect l="3357" t="14514" r="4481"/>
          <a:stretch/>
        </p:blipFill>
        <p:spPr>
          <a:xfrm>
            <a:off x="3541690" y="574766"/>
            <a:ext cx="4032000" cy="2174501"/>
          </a:xfrm>
          <a:prstGeom prst="rect">
            <a:avLst/>
          </a:prstGeom>
        </p:spPr>
      </p:pic>
      <p:sp>
        <p:nvSpPr>
          <p:cNvPr id="9" name="TextBox 8"/>
          <p:cNvSpPr txBox="1"/>
          <p:nvPr/>
        </p:nvSpPr>
        <p:spPr>
          <a:xfrm>
            <a:off x="695459" y="3761253"/>
            <a:ext cx="2520000" cy="2123658"/>
          </a:xfrm>
          <a:prstGeom prst="rect">
            <a:avLst/>
          </a:prstGeom>
          <a:noFill/>
        </p:spPr>
        <p:txBody>
          <a:bodyPr wrap="square" rtlCol="1">
            <a:spAutoFit/>
          </a:bodyPr>
          <a:lstStyle/>
          <a:p>
            <a:pPr algn="just"/>
            <a:r>
              <a:rPr lang="fa-IR" sz="2200" dirty="0" smtClean="0">
                <a:cs typeface="B Nazanin" panose="00000400000000000000" pitchFamily="2" charset="-78"/>
              </a:rPr>
              <a:t>مرکز هنرهای بصری وکسنر</a:t>
            </a:r>
          </a:p>
          <a:p>
            <a:pPr algn="just"/>
            <a:r>
              <a:rPr lang="fa-IR" sz="2200" dirty="0" smtClean="0">
                <a:cs typeface="B Nazanin" panose="00000400000000000000" pitchFamily="2" charset="-78"/>
              </a:rPr>
              <a:t>آیزنمن در سال (1982)</a:t>
            </a:r>
          </a:p>
          <a:p>
            <a:pPr algn="just"/>
            <a:r>
              <a:rPr lang="fa-IR" sz="2200" dirty="0" smtClean="0">
                <a:cs typeface="B Nazanin" panose="00000400000000000000" pitchFamily="2" charset="-78"/>
              </a:rPr>
              <a:t> شرایط تاریخی، اجتماعی و تقابل ها و دوگانگی های موجود در سایت را به نمایش گذاشته است</a:t>
            </a:r>
            <a:endParaRPr lang="fa-IR" sz="2200" dirty="0">
              <a:cs typeface="B Nazanin" panose="00000400000000000000" pitchFamily="2" charset="-78"/>
            </a:endParaRPr>
          </a:p>
        </p:txBody>
      </p:sp>
    </p:spTree>
    <p:extLst>
      <p:ext uri="{BB962C8B-B14F-4D97-AF65-F5344CB8AC3E}">
        <p14:creationId xmlns:p14="http://schemas.microsoft.com/office/powerpoint/2010/main" val="15715634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268812" y="0"/>
            <a:ext cx="3923188" cy="6858000"/>
          </a:xfrm>
          <a:prstGeom prst="rect">
            <a:avLst/>
          </a:prstGeom>
          <a:solidFill>
            <a:schemeClr val="accent2">
              <a:lumMod val="20000"/>
              <a:lumOff val="80000"/>
            </a:schemeClr>
          </a:solidFill>
        </p:spPr>
        <p:style>
          <a:lnRef idx="3">
            <a:schemeClr val="lt1"/>
          </a:lnRef>
          <a:fillRef idx="1">
            <a:schemeClr val="accent3"/>
          </a:fillRef>
          <a:effectRef idx="1">
            <a:schemeClr val="accent3"/>
          </a:effectRef>
          <a:fontRef idx="minor">
            <a:schemeClr val="lt1"/>
          </a:fontRef>
        </p:style>
        <p:txBody>
          <a:bodyPr rtlCol="1" anchor="ctr"/>
          <a:lstStyle/>
          <a:p>
            <a:pPr algn="ctr"/>
            <a:endParaRPr lang="fa-IR"/>
          </a:p>
        </p:txBody>
      </p:sp>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t="18209" b="6716"/>
          <a:stretch/>
        </p:blipFill>
        <p:spPr>
          <a:xfrm>
            <a:off x="8993143" y="510326"/>
            <a:ext cx="2098699" cy="2340000"/>
          </a:xfrm>
          <a:prstGeom prst="rect">
            <a:avLst/>
          </a:prstGeom>
        </p:spPr>
      </p:pic>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l="24818" r="25741" b="14245"/>
          <a:stretch/>
        </p:blipFill>
        <p:spPr>
          <a:xfrm>
            <a:off x="8993144" y="3460390"/>
            <a:ext cx="2098698" cy="2340000"/>
          </a:xfrm>
          <a:prstGeom prst="rect">
            <a:avLst/>
          </a:prstGeom>
        </p:spPr>
      </p:pic>
      <p:sp>
        <p:nvSpPr>
          <p:cNvPr id="5" name="TextBox 4"/>
          <p:cNvSpPr txBox="1"/>
          <p:nvPr/>
        </p:nvSpPr>
        <p:spPr>
          <a:xfrm>
            <a:off x="9385669" y="2883848"/>
            <a:ext cx="1313645" cy="430887"/>
          </a:xfrm>
          <a:prstGeom prst="rect">
            <a:avLst/>
          </a:prstGeom>
          <a:noFill/>
        </p:spPr>
        <p:txBody>
          <a:bodyPr wrap="square" rtlCol="1">
            <a:spAutoFit/>
          </a:bodyPr>
          <a:lstStyle/>
          <a:p>
            <a:r>
              <a:rPr lang="fa-IR" sz="2200" dirty="0" smtClean="0">
                <a:cs typeface="B Nazanin" panose="00000400000000000000" pitchFamily="2" charset="-78"/>
              </a:rPr>
              <a:t>ریچارد راجرز</a:t>
            </a:r>
            <a:endParaRPr lang="fa-IR" sz="2200" dirty="0">
              <a:cs typeface="B Nazanin" panose="00000400000000000000" pitchFamily="2" charset="-78"/>
            </a:endParaRPr>
          </a:p>
        </p:txBody>
      </p:sp>
      <p:sp>
        <p:nvSpPr>
          <p:cNvPr id="6" name="TextBox 5"/>
          <p:cNvSpPr txBox="1"/>
          <p:nvPr/>
        </p:nvSpPr>
        <p:spPr>
          <a:xfrm>
            <a:off x="9353471" y="5860795"/>
            <a:ext cx="1378040" cy="430887"/>
          </a:xfrm>
          <a:prstGeom prst="rect">
            <a:avLst/>
          </a:prstGeom>
          <a:noFill/>
        </p:spPr>
        <p:txBody>
          <a:bodyPr wrap="square" rtlCol="1">
            <a:spAutoFit/>
          </a:bodyPr>
          <a:lstStyle/>
          <a:p>
            <a:pPr algn="ctr"/>
            <a:r>
              <a:rPr lang="fa-IR" sz="2200" dirty="0" smtClean="0">
                <a:cs typeface="B Nazanin" panose="00000400000000000000" pitchFamily="2" charset="-78"/>
              </a:rPr>
              <a:t>رنزو پیانو</a:t>
            </a:r>
            <a:endParaRPr lang="fa-IR" sz="2200" dirty="0">
              <a:cs typeface="B Nazanin" panose="00000400000000000000" pitchFamily="2" charset="-78"/>
            </a:endParaRPr>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86646" y="3460390"/>
            <a:ext cx="3420000" cy="2186756"/>
          </a:xfrm>
          <a:prstGeom prst="rect">
            <a:avLst/>
          </a:prstGeom>
        </p:spPr>
      </p:pic>
      <p:pic>
        <p:nvPicPr>
          <p:cNvPr id="8" name="Picture 7"/>
          <p:cNvPicPr>
            <a:picLocks noChangeAspect="1"/>
          </p:cNvPicPr>
          <p:nvPr/>
        </p:nvPicPr>
        <p:blipFill rotWithShape="1">
          <a:blip r:embed="rId5">
            <a:extLst>
              <a:ext uri="{28A0092B-C50C-407E-A947-70E740481C1C}">
                <a14:useLocalDpi xmlns:a14="http://schemas.microsoft.com/office/drawing/2010/main" val="0"/>
              </a:ext>
            </a:extLst>
          </a:blip>
          <a:srcRect l="2074" t="8520"/>
          <a:stretch/>
        </p:blipFill>
        <p:spPr>
          <a:xfrm>
            <a:off x="4332107" y="561841"/>
            <a:ext cx="3574539" cy="1872000"/>
          </a:xfrm>
          <a:prstGeom prst="rect">
            <a:avLst/>
          </a:prstGeom>
        </p:spPr>
      </p:pic>
      <p:pic>
        <p:nvPicPr>
          <p:cNvPr id="9" name="Picture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79453" y="561841"/>
            <a:ext cx="3574539" cy="1872000"/>
          </a:xfrm>
          <a:prstGeom prst="rect">
            <a:avLst/>
          </a:prstGeom>
        </p:spPr>
      </p:pic>
      <p:sp>
        <p:nvSpPr>
          <p:cNvPr id="10" name="TextBox 9"/>
          <p:cNvSpPr txBox="1"/>
          <p:nvPr/>
        </p:nvSpPr>
        <p:spPr>
          <a:xfrm>
            <a:off x="401338" y="4200596"/>
            <a:ext cx="3752654" cy="1446550"/>
          </a:xfrm>
          <a:prstGeom prst="rect">
            <a:avLst/>
          </a:prstGeom>
          <a:noFill/>
        </p:spPr>
        <p:txBody>
          <a:bodyPr wrap="square" rtlCol="1">
            <a:spAutoFit/>
          </a:bodyPr>
          <a:lstStyle/>
          <a:p>
            <a:pPr algn="just"/>
            <a:r>
              <a:rPr lang="fa-IR" sz="2200" dirty="0" smtClean="0">
                <a:cs typeface="B Nazanin" panose="00000400000000000000" pitchFamily="2" charset="-78"/>
              </a:rPr>
              <a:t>مرکز ژرژ پمپیدو</a:t>
            </a:r>
          </a:p>
          <a:p>
            <a:pPr algn="just"/>
            <a:r>
              <a:rPr lang="fa-IR" sz="2200" dirty="0" smtClean="0">
                <a:cs typeface="B Nazanin" panose="00000400000000000000" pitchFamily="2" charset="-78"/>
              </a:rPr>
              <a:t>در بافت تاریخی شهر پاریس در سال (1977-1971)، با دستاوردهای تکنولوژی در عصر مدرن به ساخته شده است</a:t>
            </a:r>
            <a:endParaRPr lang="fa-IR" sz="2200" dirty="0">
              <a:cs typeface="B Nazanin" panose="00000400000000000000" pitchFamily="2" charset="-78"/>
            </a:endParaRPr>
          </a:p>
        </p:txBody>
      </p:sp>
      <p:sp>
        <p:nvSpPr>
          <p:cNvPr id="11" name="TextBox 10"/>
          <p:cNvSpPr txBox="1"/>
          <p:nvPr/>
        </p:nvSpPr>
        <p:spPr>
          <a:xfrm>
            <a:off x="1000655" y="2718793"/>
            <a:ext cx="6077846" cy="430887"/>
          </a:xfrm>
          <a:prstGeom prst="rect">
            <a:avLst/>
          </a:prstGeom>
          <a:noFill/>
        </p:spPr>
        <p:txBody>
          <a:bodyPr wrap="square" rtlCol="1">
            <a:spAutoFit/>
          </a:bodyPr>
          <a:lstStyle/>
          <a:p>
            <a:r>
              <a:rPr lang="fa-IR" sz="2200" dirty="0" smtClean="0">
                <a:cs typeface="B Nazanin" panose="00000400000000000000" pitchFamily="2" charset="-78"/>
              </a:rPr>
              <a:t>ریچارد راجرز: در عصر مدرن باید در ساختمان های مدرن زندگی کرد</a:t>
            </a:r>
            <a:endParaRPr lang="fa-IR" sz="2200" dirty="0">
              <a:cs typeface="B Nazanin" panose="00000400000000000000" pitchFamily="2" charset="-78"/>
            </a:endParaRPr>
          </a:p>
        </p:txBody>
      </p:sp>
    </p:spTree>
    <p:extLst>
      <p:ext uri="{BB962C8B-B14F-4D97-AF65-F5344CB8AC3E}">
        <p14:creationId xmlns:p14="http://schemas.microsoft.com/office/powerpoint/2010/main" val="2814996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10" grpId="0"/>
      <p:bldP spid="1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268812" y="0"/>
            <a:ext cx="3923188" cy="6858000"/>
          </a:xfrm>
          <a:prstGeom prst="rect">
            <a:avLst/>
          </a:prstGeom>
          <a:solidFill>
            <a:schemeClr val="accent2">
              <a:lumMod val="20000"/>
              <a:lumOff val="80000"/>
            </a:schemeClr>
          </a:solidFill>
        </p:spPr>
        <p:style>
          <a:lnRef idx="3">
            <a:schemeClr val="lt1"/>
          </a:lnRef>
          <a:fillRef idx="1">
            <a:schemeClr val="accent3"/>
          </a:fillRef>
          <a:effectRef idx="1">
            <a:schemeClr val="accent3"/>
          </a:effectRef>
          <a:fontRef idx="minor">
            <a:schemeClr val="lt1"/>
          </a:fontRef>
        </p:style>
        <p:txBody>
          <a:bodyPr rtlCol="1" anchor="ctr"/>
          <a:lstStyle/>
          <a:p>
            <a:pPr algn="ctr"/>
            <a:endParaRPr lang="fa-IR"/>
          </a:p>
        </p:txBody>
      </p:sp>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l="23664"/>
          <a:stretch/>
        </p:blipFill>
        <p:spPr>
          <a:xfrm>
            <a:off x="8976574" y="585000"/>
            <a:ext cx="2171011" cy="2844000"/>
          </a:xfrm>
          <a:prstGeom prst="rect">
            <a:avLst/>
          </a:prstGeom>
        </p:spPr>
      </p:pic>
      <p:sp>
        <p:nvSpPr>
          <p:cNvPr id="4" name="TextBox 3"/>
          <p:cNvSpPr txBox="1"/>
          <p:nvPr/>
        </p:nvSpPr>
        <p:spPr>
          <a:xfrm>
            <a:off x="8976574" y="3492960"/>
            <a:ext cx="2160000" cy="1785104"/>
          </a:xfrm>
          <a:prstGeom prst="rect">
            <a:avLst/>
          </a:prstGeom>
          <a:noFill/>
        </p:spPr>
        <p:txBody>
          <a:bodyPr wrap="square" rtlCol="1">
            <a:spAutoFit/>
          </a:bodyPr>
          <a:lstStyle/>
          <a:p>
            <a:pPr algn="ctr"/>
            <a:r>
              <a:rPr lang="fa-IR" sz="2200" dirty="0" smtClean="0">
                <a:cs typeface="B Nazanin" panose="00000400000000000000" pitchFamily="2" charset="-78"/>
              </a:rPr>
              <a:t>نورمن فاستر</a:t>
            </a:r>
          </a:p>
          <a:p>
            <a:pPr algn="ctr"/>
            <a:endParaRPr lang="fa-IR" sz="2200" dirty="0">
              <a:cs typeface="B Nazanin" panose="00000400000000000000" pitchFamily="2" charset="-78"/>
            </a:endParaRPr>
          </a:p>
          <a:p>
            <a:pPr algn="ctr"/>
            <a:r>
              <a:rPr lang="fa-IR" sz="2200" dirty="0" smtClean="0">
                <a:cs typeface="B Nazanin" panose="00000400000000000000" pitchFamily="2" charset="-78"/>
              </a:rPr>
              <a:t>بینش پوزیتیویسم</a:t>
            </a:r>
          </a:p>
          <a:p>
            <a:pPr algn="ctr"/>
            <a:r>
              <a:rPr lang="fa-IR" sz="2200" dirty="0" smtClean="0">
                <a:cs typeface="B Nazanin" panose="00000400000000000000" pitchFamily="2" charset="-78"/>
              </a:rPr>
              <a:t>راه حل استفاده از صحیح از تکنولوژی</a:t>
            </a:r>
            <a:endParaRPr lang="fa-IR" sz="2200" dirty="0">
              <a:cs typeface="B Nazanin" panose="00000400000000000000" pitchFamily="2" charset="-78"/>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32328" y="3936726"/>
            <a:ext cx="3863955" cy="2193618"/>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32327" y="585000"/>
            <a:ext cx="3837562" cy="2160000"/>
          </a:xfrm>
          <a:prstGeom prst="rect">
            <a:avLst/>
          </a:prstGeom>
        </p:spPr>
      </p:pic>
      <p:sp>
        <p:nvSpPr>
          <p:cNvPr id="7" name="TextBox 6"/>
          <p:cNvSpPr txBox="1"/>
          <p:nvPr/>
        </p:nvSpPr>
        <p:spPr>
          <a:xfrm>
            <a:off x="553792" y="4345240"/>
            <a:ext cx="3132000" cy="1785104"/>
          </a:xfrm>
          <a:prstGeom prst="rect">
            <a:avLst/>
          </a:prstGeom>
          <a:noFill/>
        </p:spPr>
        <p:txBody>
          <a:bodyPr wrap="square" rtlCol="1">
            <a:spAutoFit/>
          </a:bodyPr>
          <a:lstStyle/>
          <a:p>
            <a:pPr algn="just"/>
            <a:r>
              <a:rPr lang="fa-IR" sz="2200" dirty="0" smtClean="0">
                <a:cs typeface="B Nazanin" panose="00000400000000000000" pitchFamily="2" charset="-78"/>
              </a:rPr>
              <a:t>ساختمان پارلمان آلمان (رایشتاگ) در برلین</a:t>
            </a:r>
          </a:p>
          <a:p>
            <a:pPr algn="just"/>
            <a:r>
              <a:rPr lang="fa-IR" sz="2200" dirty="0" smtClean="0">
                <a:cs typeface="B Nazanin" panose="00000400000000000000" pitchFamily="2" charset="-78"/>
              </a:rPr>
              <a:t>گنبد شیشه ای این بنا در بین سال های (1999-1993) طراحی و اجرا شده است</a:t>
            </a:r>
            <a:endParaRPr lang="fa-IR" sz="2200" dirty="0">
              <a:cs typeface="B Nazanin" panose="00000400000000000000" pitchFamily="2" charset="-78"/>
            </a:endParaRPr>
          </a:p>
        </p:txBody>
      </p:sp>
    </p:spTree>
    <p:extLst>
      <p:ext uri="{BB962C8B-B14F-4D97-AF65-F5344CB8AC3E}">
        <p14:creationId xmlns:p14="http://schemas.microsoft.com/office/powerpoint/2010/main" val="7121857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268812" y="0"/>
            <a:ext cx="3923188" cy="6858000"/>
          </a:xfrm>
          <a:prstGeom prst="rect">
            <a:avLst/>
          </a:prstGeom>
          <a:solidFill>
            <a:schemeClr val="accent2">
              <a:lumMod val="20000"/>
              <a:lumOff val="80000"/>
            </a:schemeClr>
          </a:solidFill>
        </p:spPr>
        <p:style>
          <a:lnRef idx="3">
            <a:schemeClr val="lt1"/>
          </a:lnRef>
          <a:fillRef idx="1">
            <a:schemeClr val="accent3"/>
          </a:fillRef>
          <a:effectRef idx="1">
            <a:schemeClr val="accent3"/>
          </a:effectRef>
          <a:fontRef idx="minor">
            <a:schemeClr val="lt1"/>
          </a:fontRef>
        </p:style>
        <p:txBody>
          <a:bodyPr rtlCol="1" anchor="ctr"/>
          <a:lstStyle/>
          <a:p>
            <a:pPr algn="ctr"/>
            <a:endParaRPr lang="fa-IR"/>
          </a:p>
        </p:txBody>
      </p:sp>
      <p:pic>
        <p:nvPicPr>
          <p:cNvPr id="3" name="Picture 2"/>
          <p:cNvPicPr>
            <a:picLocks noChangeAspect="1"/>
          </p:cNvPicPr>
          <p:nvPr/>
        </p:nvPicPr>
        <p:blipFill rotWithShape="1">
          <a:blip r:embed="rId2">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Lst>
          </a:blip>
          <a:srcRect l="8199" t="8682" r="6836"/>
          <a:stretch/>
        </p:blipFill>
        <p:spPr>
          <a:xfrm>
            <a:off x="8993611" y="549000"/>
            <a:ext cx="2481466" cy="2851023"/>
          </a:xfrm>
          <a:prstGeom prst="rect">
            <a:avLst/>
          </a:prstGeom>
        </p:spPr>
      </p:pic>
      <p:sp>
        <p:nvSpPr>
          <p:cNvPr id="4" name="TextBox 3"/>
          <p:cNvSpPr txBox="1"/>
          <p:nvPr/>
        </p:nvSpPr>
        <p:spPr>
          <a:xfrm>
            <a:off x="8929637" y="3467637"/>
            <a:ext cx="2584073" cy="1107996"/>
          </a:xfrm>
          <a:prstGeom prst="rect">
            <a:avLst/>
          </a:prstGeom>
          <a:noFill/>
        </p:spPr>
        <p:txBody>
          <a:bodyPr wrap="square" rtlCol="1">
            <a:spAutoFit/>
          </a:bodyPr>
          <a:lstStyle/>
          <a:p>
            <a:pPr algn="ctr"/>
            <a:r>
              <a:rPr lang="fa-IR" sz="2200" dirty="0" smtClean="0">
                <a:cs typeface="B Nazanin" panose="00000400000000000000" pitchFamily="2" charset="-78"/>
              </a:rPr>
              <a:t>ژیل دلوز</a:t>
            </a:r>
          </a:p>
          <a:p>
            <a:pPr algn="ctr"/>
            <a:endParaRPr lang="fa-IR" sz="2200" dirty="0">
              <a:cs typeface="B Nazanin" panose="00000400000000000000" pitchFamily="2" charset="-78"/>
            </a:endParaRPr>
          </a:p>
          <a:p>
            <a:pPr algn="ctr"/>
            <a:r>
              <a:rPr lang="fa-IR" sz="2200" dirty="0" smtClean="0">
                <a:cs typeface="B Nazanin" panose="00000400000000000000" pitchFamily="2" charset="-78"/>
              </a:rPr>
              <a:t>هزار سطح صاف- لایه هزارتو</a:t>
            </a:r>
            <a:endParaRPr lang="fa-IR" sz="2200" dirty="0">
              <a:cs typeface="B Nazanin" panose="00000400000000000000" pitchFamily="2" charset="-78"/>
            </a:endParaRPr>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21982" y="549000"/>
            <a:ext cx="4303372" cy="2196000"/>
          </a:xfrm>
          <a:prstGeom prst="rect">
            <a:avLst/>
          </a:prstGeom>
        </p:spPr>
      </p:pic>
      <p:pic>
        <p:nvPicPr>
          <p:cNvPr id="6" name="Picture 5"/>
          <p:cNvPicPr>
            <a:picLocks noChangeAspect="1"/>
          </p:cNvPicPr>
          <p:nvPr/>
        </p:nvPicPr>
        <p:blipFill rotWithShape="1">
          <a:blip r:embed="rId5">
            <a:extLst>
              <a:ext uri="{28A0092B-C50C-407E-A947-70E740481C1C}">
                <a14:useLocalDpi xmlns:a14="http://schemas.microsoft.com/office/drawing/2010/main" val="0"/>
              </a:ext>
            </a:extLst>
          </a:blip>
          <a:srcRect r="2902"/>
          <a:stretch/>
        </p:blipFill>
        <p:spPr>
          <a:xfrm>
            <a:off x="3226846" y="3931275"/>
            <a:ext cx="4325039" cy="2196000"/>
          </a:xfrm>
          <a:prstGeom prst="rect">
            <a:avLst/>
          </a:prstGeom>
        </p:spPr>
      </p:pic>
      <p:sp>
        <p:nvSpPr>
          <p:cNvPr id="7" name="TextBox 6"/>
          <p:cNvSpPr txBox="1"/>
          <p:nvPr/>
        </p:nvSpPr>
        <p:spPr>
          <a:xfrm>
            <a:off x="359295" y="4016496"/>
            <a:ext cx="2575775" cy="2123658"/>
          </a:xfrm>
          <a:prstGeom prst="rect">
            <a:avLst/>
          </a:prstGeom>
          <a:noFill/>
        </p:spPr>
        <p:txBody>
          <a:bodyPr wrap="square" rtlCol="1">
            <a:spAutoFit/>
          </a:bodyPr>
          <a:lstStyle/>
          <a:p>
            <a:pPr algn="just"/>
            <a:r>
              <a:rPr lang="fa-IR" sz="2200" dirty="0" smtClean="0">
                <a:cs typeface="B Nazanin" panose="00000400000000000000" pitchFamily="2" charset="-78"/>
              </a:rPr>
              <a:t>مرکز گردهمایی کلکبوس در ایالت اوهایو آمریکا</a:t>
            </a:r>
          </a:p>
          <a:p>
            <a:pPr algn="just"/>
            <a:r>
              <a:rPr lang="fa-IR" sz="2200" dirty="0" smtClean="0">
                <a:cs typeface="B Nazanin" panose="00000400000000000000" pitchFamily="2" charset="-78"/>
              </a:rPr>
              <a:t>(1992-1990)، از چهار طرف توسظ لایه مختلف خطوط ارتباطی حمل و نقل احاطه شده است</a:t>
            </a:r>
            <a:endParaRPr lang="fa-IR" sz="2200" dirty="0">
              <a:cs typeface="B Nazanin" panose="00000400000000000000" pitchFamily="2" charset="-78"/>
            </a:endParaRPr>
          </a:p>
        </p:txBody>
      </p:sp>
    </p:spTree>
    <p:extLst>
      <p:ext uri="{BB962C8B-B14F-4D97-AF65-F5344CB8AC3E}">
        <p14:creationId xmlns:p14="http://schemas.microsoft.com/office/powerpoint/2010/main" val="27575976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8268812" y="0"/>
            <a:ext cx="3923188" cy="6858000"/>
          </a:xfrm>
          <a:prstGeom prst="rect">
            <a:avLst/>
          </a:prstGeom>
          <a:solidFill>
            <a:schemeClr val="accent2">
              <a:lumMod val="20000"/>
              <a:lumOff val="80000"/>
            </a:schemeClr>
          </a:solidFill>
        </p:spPr>
        <p:style>
          <a:lnRef idx="3">
            <a:schemeClr val="lt1"/>
          </a:lnRef>
          <a:fillRef idx="1">
            <a:schemeClr val="accent3"/>
          </a:fillRef>
          <a:effectRef idx="1">
            <a:schemeClr val="accent3"/>
          </a:effectRef>
          <a:fontRef idx="minor">
            <a:schemeClr val="lt1"/>
          </a:fontRef>
        </p:style>
        <p:txBody>
          <a:bodyPr rtlCol="1" anchor="ctr"/>
          <a:lstStyle/>
          <a:p>
            <a:pPr algn="ctr"/>
            <a:endParaRPr lang="fa-IR"/>
          </a:p>
        </p:txBody>
      </p:sp>
      <p:sp>
        <p:nvSpPr>
          <p:cNvPr id="4" name="TextBox 3"/>
          <p:cNvSpPr txBox="1"/>
          <p:nvPr/>
        </p:nvSpPr>
        <p:spPr>
          <a:xfrm>
            <a:off x="8788260" y="798491"/>
            <a:ext cx="2884292" cy="461665"/>
          </a:xfrm>
          <a:prstGeom prst="rect">
            <a:avLst/>
          </a:prstGeom>
          <a:noFill/>
        </p:spPr>
        <p:txBody>
          <a:bodyPr wrap="square" rtlCol="1">
            <a:spAutoFit/>
          </a:bodyPr>
          <a:lstStyle/>
          <a:p>
            <a:pPr algn="ctr"/>
            <a:r>
              <a:rPr lang="fa-IR" sz="2400" b="1" dirty="0" smtClean="0">
                <a:ln w="0"/>
                <a:effectLst>
                  <a:outerShdw blurRad="38100" dist="19050" dir="2700000" algn="tl" rotWithShape="0">
                    <a:schemeClr val="dk1">
                      <a:alpha val="40000"/>
                    </a:schemeClr>
                  </a:outerShdw>
                </a:effectLst>
                <a:cs typeface="B Nazanin" panose="00000400000000000000" pitchFamily="2" charset="-78"/>
              </a:rPr>
              <a:t>شهر هوشمند</a:t>
            </a:r>
            <a:endParaRPr lang="fa-IR" sz="2400" b="1" dirty="0">
              <a:ln w="0"/>
              <a:effectLst>
                <a:outerShdw blurRad="38100" dist="19050" dir="2700000" algn="tl" rotWithShape="0">
                  <a:schemeClr val="dk1">
                    <a:alpha val="40000"/>
                  </a:schemeClr>
                </a:outerShdw>
              </a:effectLst>
              <a:cs typeface="B Nazanin" panose="00000400000000000000" pitchFamily="2" charset="-78"/>
            </a:endParaRPr>
          </a:p>
        </p:txBody>
      </p:sp>
      <p:sp>
        <p:nvSpPr>
          <p:cNvPr id="5" name="TextBox 4"/>
          <p:cNvSpPr txBox="1"/>
          <p:nvPr/>
        </p:nvSpPr>
        <p:spPr>
          <a:xfrm>
            <a:off x="9060406" y="1523738"/>
            <a:ext cx="2340000" cy="432000"/>
          </a:xfrm>
          <a:prstGeom prst="rect">
            <a:avLst/>
          </a:prstGeom>
          <a:solidFill>
            <a:schemeClr val="bg1"/>
          </a:solidFill>
          <a:ln>
            <a:solidFill>
              <a:schemeClr val="accent4">
                <a:lumMod val="40000"/>
                <a:lumOff val="60000"/>
              </a:schemeClr>
            </a:solidFill>
          </a:ln>
        </p:spPr>
        <p:txBody>
          <a:bodyPr wrap="square" rtlCol="1">
            <a:spAutoFit/>
          </a:bodyPr>
          <a:lstStyle/>
          <a:p>
            <a:pPr algn="ctr"/>
            <a:r>
              <a:rPr lang="fa-IR" sz="2200" b="1" dirty="0" smtClean="0">
                <a:cs typeface="B Nazanin" panose="00000400000000000000" pitchFamily="2" charset="-78"/>
              </a:rPr>
              <a:t>تاریخچه شهر هوشمند</a:t>
            </a:r>
            <a:endParaRPr lang="fa-IR" sz="2200" b="1" dirty="0">
              <a:cs typeface="B Nazanin" panose="00000400000000000000" pitchFamily="2" charset="-78"/>
            </a:endParaRPr>
          </a:p>
        </p:txBody>
      </p:sp>
      <p:sp>
        <p:nvSpPr>
          <p:cNvPr id="7" name="Rectangle 6"/>
          <p:cNvSpPr/>
          <p:nvPr/>
        </p:nvSpPr>
        <p:spPr>
          <a:xfrm>
            <a:off x="1043189" y="1157124"/>
            <a:ext cx="7020000" cy="1015663"/>
          </a:xfrm>
          <a:prstGeom prst="rect">
            <a:avLst/>
          </a:prstGeom>
          <a:solidFill>
            <a:schemeClr val="accent4">
              <a:lumMod val="40000"/>
              <a:lumOff val="60000"/>
            </a:schemeClr>
          </a:solidFill>
          <a:ln>
            <a:noFill/>
          </a:ln>
        </p:spPr>
        <p:style>
          <a:lnRef idx="1">
            <a:schemeClr val="accent2"/>
          </a:lnRef>
          <a:fillRef idx="2">
            <a:schemeClr val="accent2"/>
          </a:fillRef>
          <a:effectRef idx="1">
            <a:schemeClr val="accent2"/>
          </a:effectRef>
          <a:fontRef idx="minor">
            <a:schemeClr val="dk1"/>
          </a:fontRef>
        </p:style>
        <p:txBody>
          <a:bodyPr wrap="square">
            <a:spAutoFit/>
          </a:bodyPr>
          <a:lstStyle/>
          <a:p>
            <a:pPr algn="just"/>
            <a:r>
              <a:rPr lang="fa-IR" sz="2000" dirty="0">
                <a:solidFill>
                  <a:srgbClr val="323232"/>
                </a:solidFill>
                <a:latin typeface="roboto"/>
                <a:ea typeface="Calibri" panose="020F0502020204030204" pitchFamily="34" charset="0"/>
                <a:cs typeface="B Nazanin" panose="00000400000000000000" pitchFamily="2" charset="-78"/>
              </a:rPr>
              <a:t>مفهوم شهر هوشمند از دهه ‌های 1960 و 1970 آغاز شد. زمانی که دفتر تحلیل جامعه ایالات متحده شروع به استفاده از پایگاه‌ های </a:t>
            </a:r>
            <a:r>
              <a:rPr lang="fa-IR" sz="2000" dirty="0" smtClean="0">
                <a:solidFill>
                  <a:srgbClr val="323232"/>
                </a:solidFill>
                <a:latin typeface="roboto"/>
                <a:ea typeface="Calibri" panose="020F0502020204030204" pitchFamily="34" charset="0"/>
                <a:cs typeface="B Nazanin" panose="00000400000000000000" pitchFamily="2" charset="-78"/>
              </a:rPr>
              <a:t>داده ها، </a:t>
            </a:r>
            <a:r>
              <a:rPr lang="fa-IR" sz="2000" dirty="0">
                <a:solidFill>
                  <a:srgbClr val="323232"/>
                </a:solidFill>
                <a:latin typeface="roboto"/>
                <a:ea typeface="Calibri" panose="020F0502020204030204" pitchFamily="34" charset="0"/>
                <a:cs typeface="B Nazanin" panose="00000400000000000000" pitchFamily="2" charset="-78"/>
              </a:rPr>
              <a:t>عکس‌ برداری هوایی و تجزیه و تحلیل، برای جمع ‌آوری </a:t>
            </a:r>
            <a:r>
              <a:rPr lang="fa-IR" sz="2000" dirty="0" smtClean="0">
                <a:solidFill>
                  <a:srgbClr val="323232"/>
                </a:solidFill>
                <a:latin typeface="roboto"/>
                <a:ea typeface="Calibri" panose="020F0502020204030204" pitchFamily="34" charset="0"/>
                <a:cs typeface="B Nazanin" panose="00000400000000000000" pitchFamily="2" charset="-78"/>
              </a:rPr>
              <a:t>اطلاعات </a:t>
            </a:r>
            <a:r>
              <a:rPr lang="fa-IR" sz="2000" dirty="0">
                <a:solidFill>
                  <a:srgbClr val="323232"/>
                </a:solidFill>
                <a:latin typeface="roboto"/>
                <a:ea typeface="Calibri" panose="020F0502020204030204" pitchFamily="34" charset="0"/>
                <a:cs typeface="B Nazanin" panose="00000400000000000000" pitchFamily="2" charset="-78"/>
              </a:rPr>
              <a:t>به منظور هدایت </a:t>
            </a:r>
            <a:r>
              <a:rPr lang="fa-IR" sz="2000" dirty="0" smtClean="0">
                <a:solidFill>
                  <a:srgbClr val="323232"/>
                </a:solidFill>
                <a:latin typeface="roboto"/>
                <a:ea typeface="Calibri" panose="020F0502020204030204" pitchFamily="34" charset="0"/>
                <a:cs typeface="B Nazanin" panose="00000400000000000000" pitchFamily="2" charset="-78"/>
              </a:rPr>
              <a:t>خدمات</a:t>
            </a:r>
            <a:r>
              <a:rPr lang="fa-IR" sz="2000" dirty="0">
                <a:solidFill>
                  <a:srgbClr val="323232"/>
                </a:solidFill>
                <a:latin typeface="roboto"/>
                <a:ea typeface="Calibri" panose="020F0502020204030204" pitchFamily="34" charset="0"/>
                <a:cs typeface="B Nazanin" panose="00000400000000000000" pitchFamily="2" charset="-78"/>
              </a:rPr>
              <a:t> </a:t>
            </a:r>
            <a:r>
              <a:rPr lang="fa-IR" sz="2000" dirty="0" smtClean="0">
                <a:solidFill>
                  <a:srgbClr val="323232"/>
                </a:solidFill>
                <a:latin typeface="roboto"/>
                <a:ea typeface="Calibri" panose="020F0502020204030204" pitchFamily="34" charset="0"/>
                <a:cs typeface="B Nazanin" panose="00000400000000000000" pitchFamily="2" charset="-78"/>
              </a:rPr>
              <a:t>و </a:t>
            </a:r>
            <a:r>
              <a:rPr lang="fa-IR" sz="2000" dirty="0">
                <a:solidFill>
                  <a:srgbClr val="323232"/>
                </a:solidFill>
                <a:latin typeface="roboto"/>
                <a:ea typeface="Calibri" panose="020F0502020204030204" pitchFamily="34" charset="0"/>
                <a:cs typeface="B Nazanin" panose="00000400000000000000" pitchFamily="2" charset="-78"/>
              </a:rPr>
              <a:t>کاهش </a:t>
            </a:r>
            <a:r>
              <a:rPr lang="fa-IR" sz="2000" dirty="0" smtClean="0">
                <a:solidFill>
                  <a:srgbClr val="323232"/>
                </a:solidFill>
                <a:latin typeface="roboto"/>
                <a:ea typeface="Calibri" panose="020F0502020204030204" pitchFamily="34" charset="0"/>
                <a:cs typeface="B Nazanin" panose="00000400000000000000" pitchFamily="2" charset="-78"/>
              </a:rPr>
              <a:t>بلایا </a:t>
            </a:r>
            <a:r>
              <a:rPr lang="fa-IR" sz="2000" dirty="0">
                <a:solidFill>
                  <a:srgbClr val="323232"/>
                </a:solidFill>
                <a:latin typeface="roboto"/>
                <a:ea typeface="Calibri" panose="020F0502020204030204" pitchFamily="34" charset="0"/>
                <a:cs typeface="B Nazanin" panose="00000400000000000000" pitchFamily="2" charset="-78"/>
              </a:rPr>
              <a:t>کرد. </a:t>
            </a:r>
            <a:endParaRPr lang="fa-IR" sz="2000" dirty="0"/>
          </a:p>
        </p:txBody>
      </p:sp>
      <p:pic>
        <p:nvPicPr>
          <p:cNvPr id="6" name="Picture 5"/>
          <p:cNvPicPr>
            <a:picLocks noChangeAspect="1"/>
          </p:cNvPicPr>
          <p:nvPr/>
        </p:nvPicPr>
        <p:blipFill rotWithShape="1">
          <a:blip r:embed="rId2">
            <a:extLst>
              <a:ext uri="{28A0092B-C50C-407E-A947-70E740481C1C}">
                <a14:useLocalDpi xmlns:a14="http://schemas.microsoft.com/office/drawing/2010/main" val="0"/>
              </a:ext>
            </a:extLst>
          </a:blip>
          <a:srcRect l="8032" r="4917" b="11615"/>
          <a:stretch/>
        </p:blipFill>
        <p:spPr>
          <a:xfrm>
            <a:off x="1790163" y="2363660"/>
            <a:ext cx="5731099" cy="3895472"/>
          </a:xfrm>
          <a:prstGeom prst="rect">
            <a:avLst/>
          </a:prstGeom>
        </p:spPr>
      </p:pic>
    </p:spTree>
    <p:extLst>
      <p:ext uri="{BB962C8B-B14F-4D97-AF65-F5344CB8AC3E}">
        <p14:creationId xmlns:p14="http://schemas.microsoft.com/office/powerpoint/2010/main" val="542414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down)">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barn(inVertical)">
                                      <p:cBhvr>
                                        <p:cTn id="2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268812" y="0"/>
            <a:ext cx="3923188" cy="6858000"/>
          </a:xfrm>
          <a:prstGeom prst="rect">
            <a:avLst/>
          </a:prstGeom>
          <a:solidFill>
            <a:schemeClr val="accent2">
              <a:lumMod val="20000"/>
              <a:lumOff val="80000"/>
            </a:schemeClr>
          </a:solidFill>
        </p:spPr>
        <p:style>
          <a:lnRef idx="3">
            <a:schemeClr val="lt1"/>
          </a:lnRef>
          <a:fillRef idx="1">
            <a:schemeClr val="accent3"/>
          </a:fillRef>
          <a:effectRef idx="1">
            <a:schemeClr val="accent3"/>
          </a:effectRef>
          <a:fontRef idx="minor">
            <a:schemeClr val="lt1"/>
          </a:fontRef>
        </p:style>
        <p:txBody>
          <a:bodyPr rtlCol="1" anchor="ctr"/>
          <a:lstStyle/>
          <a:p>
            <a:pPr algn="ctr"/>
            <a:endParaRPr lang="fa-IR"/>
          </a:p>
        </p:txBody>
      </p:sp>
      <p:sp>
        <p:nvSpPr>
          <p:cNvPr id="3" name="TextBox 2"/>
          <p:cNvSpPr txBox="1"/>
          <p:nvPr/>
        </p:nvSpPr>
        <p:spPr>
          <a:xfrm>
            <a:off x="8788260" y="798491"/>
            <a:ext cx="2884292" cy="461665"/>
          </a:xfrm>
          <a:prstGeom prst="rect">
            <a:avLst/>
          </a:prstGeom>
          <a:noFill/>
        </p:spPr>
        <p:txBody>
          <a:bodyPr wrap="square" rtlCol="1">
            <a:spAutoFit/>
          </a:bodyPr>
          <a:lstStyle/>
          <a:p>
            <a:pPr algn="ctr"/>
            <a:r>
              <a:rPr lang="fa-IR" sz="2400" b="1" dirty="0" smtClean="0">
                <a:ln w="0"/>
                <a:effectLst>
                  <a:outerShdw blurRad="38100" dist="19050" dir="2700000" algn="tl" rotWithShape="0">
                    <a:schemeClr val="dk1">
                      <a:alpha val="40000"/>
                    </a:schemeClr>
                  </a:outerShdw>
                </a:effectLst>
                <a:cs typeface="B Nazanin" panose="00000400000000000000" pitchFamily="2" charset="-78"/>
              </a:rPr>
              <a:t>محورهای شهر هوشمند</a:t>
            </a:r>
            <a:endParaRPr lang="fa-IR" sz="2400" b="1" dirty="0">
              <a:ln w="0"/>
              <a:effectLst>
                <a:outerShdw blurRad="38100" dist="19050" dir="2700000" algn="tl" rotWithShape="0">
                  <a:schemeClr val="dk1">
                    <a:alpha val="40000"/>
                  </a:schemeClr>
                </a:outerShdw>
              </a:effectLst>
              <a:cs typeface="B Nazanin" panose="00000400000000000000" pitchFamily="2" charset="-78"/>
            </a:endParaRPr>
          </a:p>
        </p:txBody>
      </p:sp>
      <p:sp>
        <p:nvSpPr>
          <p:cNvPr id="4" name="TextBox 3"/>
          <p:cNvSpPr txBox="1"/>
          <p:nvPr/>
        </p:nvSpPr>
        <p:spPr>
          <a:xfrm>
            <a:off x="8612552" y="1540116"/>
            <a:ext cx="3060000" cy="461665"/>
          </a:xfrm>
          <a:prstGeom prst="rect">
            <a:avLst/>
          </a:prstGeom>
        </p:spPr>
        <p:style>
          <a:lnRef idx="2">
            <a:schemeClr val="accent2"/>
          </a:lnRef>
          <a:fillRef idx="1">
            <a:schemeClr val="lt1"/>
          </a:fillRef>
          <a:effectRef idx="0">
            <a:schemeClr val="accent2"/>
          </a:effectRef>
          <a:fontRef idx="minor">
            <a:schemeClr val="dk1"/>
          </a:fontRef>
        </p:style>
        <p:txBody>
          <a:bodyPr wrap="square" rtlCol="1">
            <a:spAutoFit/>
          </a:bodyPr>
          <a:lstStyle/>
          <a:p>
            <a:r>
              <a:rPr lang="fa-IR" sz="2400" dirty="0" smtClean="0">
                <a:cs typeface="B Nazanin" panose="00000400000000000000" pitchFamily="2" charset="-78"/>
              </a:rPr>
              <a:t>تعاریف و مفاهیم شهر هوشمند</a:t>
            </a:r>
            <a:endParaRPr lang="fa-IR" sz="2400" dirty="0">
              <a:cs typeface="B Nazanin" panose="00000400000000000000" pitchFamily="2" charset="-78"/>
            </a:endParaRPr>
          </a:p>
        </p:txBody>
      </p:sp>
      <p:sp>
        <p:nvSpPr>
          <p:cNvPr id="5" name="TextBox 4"/>
          <p:cNvSpPr txBox="1"/>
          <p:nvPr/>
        </p:nvSpPr>
        <p:spPr>
          <a:xfrm>
            <a:off x="814823" y="798491"/>
            <a:ext cx="7278281" cy="1323439"/>
          </a:xfrm>
          <a:prstGeom prst="rect">
            <a:avLst/>
          </a:prstGeom>
          <a:solidFill>
            <a:schemeClr val="accent1">
              <a:lumMod val="20000"/>
              <a:lumOff val="80000"/>
            </a:schemeClr>
          </a:solidFill>
          <a:ln>
            <a:noFill/>
          </a:ln>
        </p:spPr>
        <p:style>
          <a:lnRef idx="1">
            <a:schemeClr val="accent1"/>
          </a:lnRef>
          <a:fillRef idx="2">
            <a:schemeClr val="accent1"/>
          </a:fillRef>
          <a:effectRef idx="1">
            <a:schemeClr val="accent1"/>
          </a:effectRef>
          <a:fontRef idx="minor">
            <a:schemeClr val="dk1"/>
          </a:fontRef>
        </p:style>
        <p:txBody>
          <a:bodyPr wrap="square" rtlCol="1">
            <a:spAutoFit/>
          </a:bodyPr>
          <a:lstStyle/>
          <a:p>
            <a:pPr algn="just"/>
            <a:r>
              <a:rPr lang="fa-IR" sz="2000" dirty="0">
                <a:cs typeface="B Nazanin" panose="00000400000000000000" pitchFamily="2" charset="-78"/>
              </a:rPr>
              <a:t>شهر هوشمند (</a:t>
            </a:r>
            <a:r>
              <a:rPr lang="en-US" sz="2000" dirty="0" smtClean="0">
                <a:cs typeface="B Nazanin" panose="00000400000000000000" pitchFamily="2" charset="-78"/>
              </a:rPr>
              <a:t>Smart city</a:t>
            </a:r>
            <a:r>
              <a:rPr lang="fa-IR" sz="2000" dirty="0" smtClean="0">
                <a:cs typeface="B Nazanin" panose="00000400000000000000" pitchFamily="2" charset="-78"/>
              </a:rPr>
              <a:t>)</a:t>
            </a:r>
          </a:p>
          <a:p>
            <a:pPr algn="just"/>
            <a:r>
              <a:rPr lang="fa-IR" sz="2000" dirty="0" smtClean="0">
                <a:cs typeface="B Nazanin" panose="00000400000000000000" pitchFamily="2" charset="-78"/>
              </a:rPr>
              <a:t>یک </a:t>
            </a:r>
            <a:r>
              <a:rPr lang="fa-IR" sz="2000" dirty="0">
                <a:cs typeface="B Nazanin" panose="00000400000000000000" pitchFamily="2" charset="-78"/>
              </a:rPr>
              <a:t>منطقه </a:t>
            </a:r>
            <a:r>
              <a:rPr lang="fa-IR" sz="2000" dirty="0" smtClean="0">
                <a:cs typeface="B Nazanin" panose="00000400000000000000" pitchFamily="2" charset="-78"/>
              </a:rPr>
              <a:t>شهری </a:t>
            </a:r>
            <a:r>
              <a:rPr lang="fa-IR" sz="2000" dirty="0">
                <a:cs typeface="B Nazanin" panose="00000400000000000000" pitchFamily="2" charset="-78"/>
              </a:rPr>
              <a:t>که از انواع مختلف سنسورها و روش‌های الکترونیکی برای جمع‌آوری اطلاعات استفاده </a:t>
            </a:r>
            <a:r>
              <a:rPr lang="fa-IR" sz="2000" dirty="0" smtClean="0">
                <a:cs typeface="B Nazanin" panose="00000400000000000000" pitchFamily="2" charset="-78"/>
              </a:rPr>
              <a:t>می‌کند. این </a:t>
            </a:r>
            <a:r>
              <a:rPr lang="fa-IR" sz="2000" dirty="0" smtClean="0">
                <a:cs typeface="B Nazanin" panose="00000400000000000000" pitchFamily="2" charset="-78"/>
              </a:rPr>
              <a:t>اطلاعات </a:t>
            </a:r>
            <a:r>
              <a:rPr lang="fa-IR" sz="2000" dirty="0">
                <a:cs typeface="B Nazanin" panose="00000400000000000000" pitchFamily="2" charset="-78"/>
              </a:rPr>
              <a:t>برای مدیریت کارآمد دارایی‌ها، منابع و خدمات شهری استفاده می‌شود</a:t>
            </a:r>
            <a:r>
              <a:rPr lang="fa-IR" sz="2000" dirty="0" smtClean="0">
                <a:cs typeface="B Nazanin" panose="00000400000000000000" pitchFamily="2" charset="-78"/>
              </a:rPr>
              <a:t>.</a:t>
            </a:r>
          </a:p>
        </p:txBody>
      </p:sp>
      <p:sp>
        <p:nvSpPr>
          <p:cNvPr id="7" name="Rectangle 6"/>
          <p:cNvSpPr/>
          <p:nvPr/>
        </p:nvSpPr>
        <p:spPr>
          <a:xfrm>
            <a:off x="4992353" y="2432532"/>
            <a:ext cx="3100751" cy="2862322"/>
          </a:xfrm>
          <a:prstGeom prst="rect">
            <a:avLst/>
          </a:prstGeom>
          <a:solidFill>
            <a:schemeClr val="accent1">
              <a:lumMod val="20000"/>
              <a:lumOff val="80000"/>
            </a:schemeClr>
          </a:solidFill>
          <a:ln>
            <a:noFill/>
          </a:ln>
        </p:spPr>
        <p:txBody>
          <a:bodyPr wrap="square">
            <a:spAutoFit/>
          </a:bodyPr>
          <a:lstStyle/>
          <a:p>
            <a:pPr lvl="0" algn="just"/>
            <a:r>
              <a:rPr lang="fa-IR" sz="2000" dirty="0">
                <a:solidFill>
                  <a:prstClr val="black"/>
                </a:solidFill>
                <a:cs typeface="B Nazanin" panose="00000400000000000000" pitchFamily="2" charset="-78"/>
              </a:rPr>
              <a:t>این فرایند، شامل جمع‌آوری اطلاعات از شهروندان، دستگاه‌ها و منابع شهری است که برای پایش و مدیریت ترافیک خودروها، سیستم‌های حمل و نقل، نیروگاه‌های برق، تأسیسات شهری، شبکه‌های تأمین آب، مدیریت پسماند، کشف جُرم (امنیت)، سیستم‌های اطلاعاتی، بیمارستان‌ها و دیگر خدمات اجتماعی، آنالیز و پردازش می‌شود.</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4823" y="2432532"/>
            <a:ext cx="3917804" cy="3780000"/>
          </a:xfrm>
          <a:prstGeom prst="rect">
            <a:avLst/>
          </a:prstGeom>
        </p:spPr>
      </p:pic>
    </p:spTree>
    <p:extLst>
      <p:ext uri="{BB962C8B-B14F-4D97-AF65-F5344CB8AC3E}">
        <p14:creationId xmlns:p14="http://schemas.microsoft.com/office/powerpoint/2010/main" val="4068753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barn(inVertical)">
                                      <p:cBhvr>
                                        <p:cTn id="2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8216721" y="553792"/>
            <a:ext cx="3975280" cy="900000"/>
            <a:chOff x="8216721" y="553792"/>
            <a:chExt cx="3975280" cy="900000"/>
          </a:xfrm>
        </p:grpSpPr>
        <p:sp>
          <p:nvSpPr>
            <p:cNvPr id="2" name="Rectangle 1"/>
            <p:cNvSpPr/>
            <p:nvPr/>
          </p:nvSpPr>
          <p:spPr>
            <a:xfrm>
              <a:off x="8216721" y="553792"/>
              <a:ext cx="3975280" cy="900000"/>
            </a:xfrm>
            <a:prstGeom prst="rect">
              <a:avLst/>
            </a:prstGeom>
            <a:solidFill>
              <a:schemeClr val="accent2">
                <a:lumMod val="20000"/>
                <a:lumOff val="80000"/>
              </a:schemeClr>
            </a:solidFill>
          </p:spPr>
          <p:style>
            <a:lnRef idx="3">
              <a:schemeClr val="lt1"/>
            </a:lnRef>
            <a:fillRef idx="1">
              <a:schemeClr val="accent3"/>
            </a:fillRef>
            <a:effectRef idx="1">
              <a:schemeClr val="accent3"/>
            </a:effectRef>
            <a:fontRef idx="minor">
              <a:schemeClr val="lt1"/>
            </a:fontRef>
          </p:style>
          <p:txBody>
            <a:bodyPr rtlCol="1" anchor="ctr"/>
            <a:lstStyle/>
            <a:p>
              <a:pPr algn="ctr"/>
              <a:endParaRPr lang="fa-IR"/>
            </a:p>
          </p:txBody>
        </p:sp>
        <p:sp>
          <p:nvSpPr>
            <p:cNvPr id="3" name="TextBox 2"/>
            <p:cNvSpPr txBox="1"/>
            <p:nvPr/>
          </p:nvSpPr>
          <p:spPr>
            <a:xfrm>
              <a:off x="8461421" y="772959"/>
              <a:ext cx="3172494" cy="461665"/>
            </a:xfrm>
            <a:prstGeom prst="rect">
              <a:avLst/>
            </a:prstGeom>
            <a:noFill/>
          </p:spPr>
          <p:txBody>
            <a:bodyPr wrap="square" rtlCol="1">
              <a:spAutoFit/>
            </a:bodyPr>
            <a:lstStyle/>
            <a:p>
              <a:pPr marL="342900" indent="-342900" algn="ctr">
                <a:buFont typeface="Wingdings" panose="05000000000000000000" pitchFamily="2" charset="2"/>
                <a:buChar char="v"/>
              </a:pPr>
              <a:r>
                <a:rPr lang="fa-IR" sz="2400" b="1" dirty="0" smtClean="0">
                  <a:ln w="0"/>
                  <a:effectLst>
                    <a:outerShdw blurRad="38100" dist="19050" dir="2700000" algn="tl" rotWithShape="0">
                      <a:schemeClr val="dk1">
                        <a:alpha val="40000"/>
                      </a:schemeClr>
                    </a:outerShdw>
                  </a:effectLst>
                  <a:cs typeface="B Nazanin" panose="00000400000000000000" pitchFamily="2" charset="-78"/>
                </a:rPr>
                <a:t>محورهای شهر هوشمند</a:t>
              </a:r>
              <a:endParaRPr lang="fa-IR" sz="2400" b="1" dirty="0">
                <a:ln w="0"/>
                <a:effectLst>
                  <a:outerShdw blurRad="38100" dist="19050" dir="2700000" algn="tl" rotWithShape="0">
                    <a:schemeClr val="dk1">
                      <a:alpha val="40000"/>
                    </a:schemeClr>
                  </a:outerShdw>
                </a:effectLst>
                <a:cs typeface="B Nazanin" panose="00000400000000000000" pitchFamily="2" charset="-78"/>
              </a:endParaRPr>
            </a:p>
          </p:txBody>
        </p:sp>
      </p:grpSp>
      <p:sp>
        <p:nvSpPr>
          <p:cNvPr id="11" name="Flowchart: Connector 10"/>
          <p:cNvSpPr/>
          <p:nvPr/>
        </p:nvSpPr>
        <p:spPr>
          <a:xfrm>
            <a:off x="5016001" y="2221106"/>
            <a:ext cx="2160000" cy="2160000"/>
          </a:xfrm>
          <a:prstGeom prst="flowChartConnector">
            <a:avLst/>
          </a:prstGeom>
        </p:spPr>
        <p:style>
          <a:lnRef idx="1">
            <a:schemeClr val="accent1"/>
          </a:lnRef>
          <a:fillRef idx="2">
            <a:schemeClr val="accent1"/>
          </a:fillRef>
          <a:effectRef idx="1">
            <a:schemeClr val="accent1"/>
          </a:effectRef>
          <a:fontRef idx="minor">
            <a:schemeClr val="dk1"/>
          </a:fontRef>
        </p:style>
        <p:txBody>
          <a:bodyPr rtlCol="1" anchor="ctr"/>
          <a:lstStyle/>
          <a:p>
            <a:pPr algn="ctr"/>
            <a:r>
              <a:rPr lang="fa-IR" sz="2400" b="1" dirty="0">
                <a:cs typeface="B Nazanin" panose="00000400000000000000" pitchFamily="2" charset="-78"/>
              </a:rPr>
              <a:t>تعاریف و مفاهیم شهر هوشمند</a:t>
            </a:r>
          </a:p>
        </p:txBody>
      </p:sp>
      <p:sp>
        <p:nvSpPr>
          <p:cNvPr id="12" name="Flowchart: Connector 11"/>
          <p:cNvSpPr/>
          <p:nvPr/>
        </p:nvSpPr>
        <p:spPr>
          <a:xfrm>
            <a:off x="6504564" y="750279"/>
            <a:ext cx="1440000" cy="1440000"/>
          </a:xfrm>
          <a:prstGeom prst="flowChartConnector">
            <a:avLst/>
          </a:prstGeom>
        </p:spPr>
        <p:style>
          <a:lnRef idx="1">
            <a:schemeClr val="accent1"/>
          </a:lnRef>
          <a:fillRef idx="2">
            <a:schemeClr val="accent1"/>
          </a:fillRef>
          <a:effectRef idx="1">
            <a:schemeClr val="accent1"/>
          </a:effectRef>
          <a:fontRef idx="minor">
            <a:schemeClr val="dk1"/>
          </a:fontRef>
        </p:style>
        <p:txBody>
          <a:bodyPr rtlCol="1" anchor="ctr"/>
          <a:lstStyle/>
          <a:p>
            <a:pPr algn="ctr"/>
            <a:r>
              <a:rPr lang="fa-IR" sz="2000" b="1" dirty="0">
                <a:cs typeface="B Nazanin" panose="00000400000000000000" pitchFamily="2" charset="-78"/>
              </a:rPr>
              <a:t>مردم هوشمند</a:t>
            </a:r>
          </a:p>
        </p:txBody>
      </p:sp>
      <p:sp>
        <p:nvSpPr>
          <p:cNvPr id="13" name="Flowchart: Connector 12"/>
          <p:cNvSpPr/>
          <p:nvPr/>
        </p:nvSpPr>
        <p:spPr>
          <a:xfrm>
            <a:off x="7944564" y="2514684"/>
            <a:ext cx="1440000" cy="1440000"/>
          </a:xfrm>
          <a:prstGeom prst="flowChartConnector">
            <a:avLst/>
          </a:prstGeom>
        </p:spPr>
        <p:style>
          <a:lnRef idx="1">
            <a:schemeClr val="accent1"/>
          </a:lnRef>
          <a:fillRef idx="2">
            <a:schemeClr val="accent1"/>
          </a:fillRef>
          <a:effectRef idx="1">
            <a:schemeClr val="accent1"/>
          </a:effectRef>
          <a:fontRef idx="minor">
            <a:schemeClr val="dk1"/>
          </a:fontRef>
        </p:style>
        <p:txBody>
          <a:bodyPr rtlCol="1" anchor="ctr"/>
          <a:lstStyle/>
          <a:p>
            <a:pPr algn="ctr"/>
            <a:r>
              <a:rPr lang="fa-IR" sz="2000" b="1" dirty="0">
                <a:cs typeface="B Nazanin" panose="00000400000000000000" pitchFamily="2" charset="-78"/>
              </a:rPr>
              <a:t>ا</a:t>
            </a:r>
            <a:r>
              <a:rPr lang="fa-IR" sz="2000" b="1" dirty="0" smtClean="0">
                <a:cs typeface="B Nazanin" panose="00000400000000000000" pitchFamily="2" charset="-78"/>
              </a:rPr>
              <a:t>قتصاد هوشمند</a:t>
            </a:r>
            <a:endParaRPr lang="fa-IR" sz="2000" b="1" dirty="0">
              <a:cs typeface="B Nazanin" panose="00000400000000000000" pitchFamily="2" charset="-78"/>
            </a:endParaRPr>
          </a:p>
        </p:txBody>
      </p:sp>
      <p:sp>
        <p:nvSpPr>
          <p:cNvPr id="14" name="Flowchart: Connector 13"/>
          <p:cNvSpPr/>
          <p:nvPr/>
        </p:nvSpPr>
        <p:spPr>
          <a:xfrm>
            <a:off x="6504564" y="4494684"/>
            <a:ext cx="1440000" cy="1440000"/>
          </a:xfrm>
          <a:prstGeom prst="flowChartConnector">
            <a:avLst/>
          </a:prstGeom>
        </p:spPr>
        <p:style>
          <a:lnRef idx="1">
            <a:schemeClr val="accent1"/>
          </a:lnRef>
          <a:fillRef idx="2">
            <a:schemeClr val="accent1"/>
          </a:fillRef>
          <a:effectRef idx="1">
            <a:schemeClr val="accent1"/>
          </a:effectRef>
          <a:fontRef idx="minor">
            <a:schemeClr val="dk1"/>
          </a:fontRef>
        </p:style>
        <p:txBody>
          <a:bodyPr rtlCol="1" anchor="ctr"/>
          <a:lstStyle/>
          <a:p>
            <a:pPr algn="ctr"/>
            <a:r>
              <a:rPr lang="fa-IR" sz="2000" b="1" dirty="0">
                <a:cs typeface="B Nazanin" panose="00000400000000000000" pitchFamily="2" charset="-78"/>
              </a:rPr>
              <a:t>حکمرانی هوشمند</a:t>
            </a:r>
          </a:p>
        </p:txBody>
      </p:sp>
      <p:sp>
        <p:nvSpPr>
          <p:cNvPr id="15" name="Flowchart: Connector 14"/>
          <p:cNvSpPr/>
          <p:nvPr/>
        </p:nvSpPr>
        <p:spPr>
          <a:xfrm>
            <a:off x="4017007" y="4494684"/>
            <a:ext cx="1440000" cy="1440000"/>
          </a:xfrm>
          <a:prstGeom prst="flowChartConnector">
            <a:avLst/>
          </a:prstGeom>
        </p:spPr>
        <p:style>
          <a:lnRef idx="1">
            <a:schemeClr val="accent1"/>
          </a:lnRef>
          <a:fillRef idx="2">
            <a:schemeClr val="accent1"/>
          </a:fillRef>
          <a:effectRef idx="1">
            <a:schemeClr val="accent1"/>
          </a:effectRef>
          <a:fontRef idx="minor">
            <a:schemeClr val="dk1"/>
          </a:fontRef>
        </p:style>
        <p:txBody>
          <a:bodyPr rtlCol="1" anchor="ctr"/>
          <a:lstStyle/>
          <a:p>
            <a:pPr algn="ctr"/>
            <a:r>
              <a:rPr lang="fa-IR" sz="2000" b="1" dirty="0">
                <a:cs typeface="B Nazanin" panose="00000400000000000000" pitchFamily="2" charset="-78"/>
              </a:rPr>
              <a:t>محیط زیست هوشمند</a:t>
            </a:r>
          </a:p>
        </p:txBody>
      </p:sp>
      <p:sp>
        <p:nvSpPr>
          <p:cNvPr id="16" name="Flowchart: Connector 15"/>
          <p:cNvSpPr/>
          <p:nvPr/>
        </p:nvSpPr>
        <p:spPr>
          <a:xfrm>
            <a:off x="2807438" y="2514684"/>
            <a:ext cx="1440000" cy="1440000"/>
          </a:xfrm>
          <a:prstGeom prst="flowChartConnector">
            <a:avLst/>
          </a:prstGeom>
        </p:spPr>
        <p:style>
          <a:lnRef idx="1">
            <a:schemeClr val="accent1"/>
          </a:lnRef>
          <a:fillRef idx="2">
            <a:schemeClr val="accent1"/>
          </a:fillRef>
          <a:effectRef idx="1">
            <a:schemeClr val="accent1"/>
          </a:effectRef>
          <a:fontRef idx="minor">
            <a:schemeClr val="dk1"/>
          </a:fontRef>
        </p:style>
        <p:txBody>
          <a:bodyPr rtlCol="1" anchor="ctr"/>
          <a:lstStyle/>
          <a:p>
            <a:pPr algn="ctr"/>
            <a:r>
              <a:rPr lang="fa-IR" sz="2000" b="1" dirty="0" smtClean="0">
                <a:cs typeface="B Nazanin" panose="00000400000000000000" pitchFamily="2" charset="-78"/>
              </a:rPr>
              <a:t>حمل و نقل هوشمند</a:t>
            </a:r>
            <a:endParaRPr lang="fa-IR" sz="2000" b="1" dirty="0">
              <a:cs typeface="B Nazanin" panose="00000400000000000000" pitchFamily="2" charset="-78"/>
            </a:endParaRPr>
          </a:p>
        </p:txBody>
      </p:sp>
      <p:sp>
        <p:nvSpPr>
          <p:cNvPr id="17" name="Flowchart: Connector 16"/>
          <p:cNvSpPr/>
          <p:nvPr/>
        </p:nvSpPr>
        <p:spPr>
          <a:xfrm>
            <a:off x="4017007" y="733792"/>
            <a:ext cx="1440000" cy="1440000"/>
          </a:xfrm>
          <a:prstGeom prst="flowChartConnector">
            <a:avLst/>
          </a:prstGeom>
        </p:spPr>
        <p:style>
          <a:lnRef idx="1">
            <a:schemeClr val="accent1"/>
          </a:lnRef>
          <a:fillRef idx="2">
            <a:schemeClr val="accent1"/>
          </a:fillRef>
          <a:effectRef idx="1">
            <a:schemeClr val="accent1"/>
          </a:effectRef>
          <a:fontRef idx="minor">
            <a:schemeClr val="dk1"/>
          </a:fontRef>
        </p:style>
        <p:txBody>
          <a:bodyPr rtlCol="1" anchor="ctr"/>
          <a:lstStyle/>
          <a:p>
            <a:pPr algn="ctr"/>
            <a:r>
              <a:rPr lang="fa-IR" sz="2000" b="1" dirty="0" smtClean="0">
                <a:cs typeface="B Nazanin" panose="00000400000000000000" pitchFamily="2" charset="-78"/>
              </a:rPr>
              <a:t>پویایی و زندگی هوشمند</a:t>
            </a:r>
            <a:endParaRPr lang="fa-IR" sz="2000" b="1" dirty="0">
              <a:cs typeface="B Nazanin" panose="00000400000000000000" pitchFamily="2" charset="-78"/>
            </a:endParaRPr>
          </a:p>
        </p:txBody>
      </p:sp>
    </p:spTree>
    <p:extLst>
      <p:ext uri="{BB962C8B-B14F-4D97-AF65-F5344CB8AC3E}">
        <p14:creationId xmlns:p14="http://schemas.microsoft.com/office/powerpoint/2010/main" val="7881825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down)">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wipe(down)">
                                      <p:cBhvr>
                                        <p:cTn id="22" dur="5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wipe(down)">
                                      <p:cBhvr>
                                        <p:cTn id="27" dur="500"/>
                                        <p:tgtEl>
                                          <p:spTgt spid="14"/>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wipe(down)">
                                      <p:cBhvr>
                                        <p:cTn id="32" dur="500"/>
                                        <p:tgtEl>
                                          <p:spTgt spid="15"/>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wipe(down)">
                                      <p:cBhvr>
                                        <p:cTn id="37" dur="500"/>
                                        <p:tgtEl>
                                          <p:spTgt spid="16"/>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wipe(down)">
                                      <p:cBhvr>
                                        <p:cTn id="4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P spid="15" grpId="0" animBg="1"/>
      <p:bldP spid="16" grpId="0" animBg="1"/>
      <p:bldP spid="1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268812" y="0"/>
            <a:ext cx="3923188" cy="6858000"/>
          </a:xfrm>
          <a:prstGeom prst="rect">
            <a:avLst/>
          </a:prstGeom>
          <a:solidFill>
            <a:schemeClr val="accent2">
              <a:lumMod val="20000"/>
              <a:lumOff val="80000"/>
            </a:schemeClr>
          </a:solidFill>
        </p:spPr>
        <p:style>
          <a:lnRef idx="3">
            <a:schemeClr val="lt1"/>
          </a:lnRef>
          <a:fillRef idx="1">
            <a:schemeClr val="accent3"/>
          </a:fillRef>
          <a:effectRef idx="1">
            <a:schemeClr val="accent3"/>
          </a:effectRef>
          <a:fontRef idx="minor">
            <a:schemeClr val="lt1"/>
          </a:fontRef>
        </p:style>
        <p:txBody>
          <a:bodyPr rtlCol="1" anchor="ctr"/>
          <a:lstStyle/>
          <a:p>
            <a:pPr algn="ctr"/>
            <a:endParaRPr lang="fa-IR"/>
          </a:p>
        </p:txBody>
      </p:sp>
      <p:sp>
        <p:nvSpPr>
          <p:cNvPr id="3" name="TextBox 2"/>
          <p:cNvSpPr txBox="1"/>
          <p:nvPr/>
        </p:nvSpPr>
        <p:spPr>
          <a:xfrm>
            <a:off x="8612552" y="1540116"/>
            <a:ext cx="3060000" cy="461665"/>
          </a:xfrm>
          <a:prstGeom prst="rect">
            <a:avLst/>
          </a:prstGeom>
        </p:spPr>
        <p:style>
          <a:lnRef idx="2">
            <a:schemeClr val="accent2"/>
          </a:lnRef>
          <a:fillRef idx="1">
            <a:schemeClr val="lt1"/>
          </a:fillRef>
          <a:effectRef idx="0">
            <a:schemeClr val="accent2"/>
          </a:effectRef>
          <a:fontRef idx="minor">
            <a:schemeClr val="dk1"/>
          </a:fontRef>
        </p:style>
        <p:txBody>
          <a:bodyPr wrap="square" rtlCol="1">
            <a:spAutoFit/>
          </a:bodyPr>
          <a:lstStyle/>
          <a:p>
            <a:r>
              <a:rPr lang="fa-IR" sz="2400" dirty="0" smtClean="0">
                <a:cs typeface="B Nazanin" panose="00000400000000000000" pitchFamily="2" charset="-78"/>
              </a:rPr>
              <a:t>تعاریف و مفاهیم شهر هوشمند</a:t>
            </a:r>
            <a:endParaRPr lang="fa-IR" sz="2400" dirty="0">
              <a:cs typeface="B Nazanin" panose="00000400000000000000" pitchFamily="2" charset="-78"/>
            </a:endParaRPr>
          </a:p>
        </p:txBody>
      </p:sp>
      <p:sp>
        <p:nvSpPr>
          <p:cNvPr id="4" name="TextBox 3"/>
          <p:cNvSpPr txBox="1"/>
          <p:nvPr/>
        </p:nvSpPr>
        <p:spPr>
          <a:xfrm>
            <a:off x="8788260" y="798491"/>
            <a:ext cx="2884292" cy="461665"/>
          </a:xfrm>
          <a:prstGeom prst="rect">
            <a:avLst/>
          </a:prstGeom>
          <a:noFill/>
        </p:spPr>
        <p:txBody>
          <a:bodyPr wrap="square" rtlCol="1">
            <a:spAutoFit/>
          </a:bodyPr>
          <a:lstStyle/>
          <a:p>
            <a:pPr algn="ctr"/>
            <a:r>
              <a:rPr lang="fa-IR" sz="2400" b="1" dirty="0" smtClean="0">
                <a:ln w="0"/>
                <a:effectLst>
                  <a:outerShdw blurRad="38100" dist="19050" dir="2700000" algn="tl" rotWithShape="0">
                    <a:schemeClr val="dk1">
                      <a:alpha val="40000"/>
                    </a:schemeClr>
                  </a:outerShdw>
                </a:effectLst>
                <a:cs typeface="B Nazanin" panose="00000400000000000000" pitchFamily="2" charset="-78"/>
              </a:rPr>
              <a:t>محورهای شهر هوشمند</a:t>
            </a:r>
            <a:endParaRPr lang="fa-IR" sz="2400" b="1" dirty="0">
              <a:ln w="0"/>
              <a:effectLst>
                <a:outerShdw blurRad="38100" dist="19050" dir="2700000" algn="tl" rotWithShape="0">
                  <a:schemeClr val="dk1">
                    <a:alpha val="40000"/>
                  </a:schemeClr>
                </a:outerShdw>
              </a:effectLst>
              <a:cs typeface="B Nazanin" panose="00000400000000000000" pitchFamily="2" charset="-78"/>
            </a:endParaRPr>
          </a:p>
        </p:txBody>
      </p:sp>
      <p:sp>
        <p:nvSpPr>
          <p:cNvPr id="5" name="Rectangle 4"/>
          <p:cNvSpPr/>
          <p:nvPr/>
        </p:nvSpPr>
        <p:spPr>
          <a:xfrm>
            <a:off x="8612552" y="2569439"/>
            <a:ext cx="3060000" cy="461665"/>
          </a:xfrm>
          <a:prstGeom prst="rect">
            <a:avLst/>
          </a:prstGeom>
        </p:spPr>
        <p:style>
          <a:lnRef idx="1">
            <a:schemeClr val="accent6"/>
          </a:lnRef>
          <a:fillRef idx="2">
            <a:schemeClr val="accent6"/>
          </a:fillRef>
          <a:effectRef idx="1">
            <a:schemeClr val="accent6"/>
          </a:effectRef>
          <a:fontRef idx="minor">
            <a:schemeClr val="dk1"/>
          </a:fontRef>
        </p:style>
        <p:txBody>
          <a:bodyPr wrap="square" rtlCol="1">
            <a:spAutoFit/>
          </a:bodyPr>
          <a:lstStyle/>
          <a:p>
            <a:pPr algn="ctr"/>
            <a:r>
              <a:rPr lang="fa-IR" sz="2400" dirty="0">
                <a:cs typeface="B Nazanin" panose="00000400000000000000" pitchFamily="2" charset="-78"/>
              </a:rPr>
              <a:t>اصول رشد هوشمند شهري</a:t>
            </a:r>
          </a:p>
        </p:txBody>
      </p:sp>
      <p:sp>
        <p:nvSpPr>
          <p:cNvPr id="6" name="TextBox 5"/>
          <p:cNvSpPr txBox="1"/>
          <p:nvPr/>
        </p:nvSpPr>
        <p:spPr>
          <a:xfrm>
            <a:off x="2704563" y="299178"/>
            <a:ext cx="5304525" cy="400110"/>
          </a:xfrm>
          <a:prstGeom prst="rect">
            <a:avLst/>
          </a:prstGeom>
          <a:solidFill>
            <a:schemeClr val="accent6">
              <a:lumMod val="20000"/>
              <a:lumOff val="80000"/>
            </a:schemeClr>
          </a:solidFill>
        </p:spPr>
        <p:style>
          <a:lnRef idx="1">
            <a:schemeClr val="accent6"/>
          </a:lnRef>
          <a:fillRef idx="2">
            <a:schemeClr val="accent6"/>
          </a:fillRef>
          <a:effectRef idx="1">
            <a:schemeClr val="accent6"/>
          </a:effectRef>
          <a:fontRef idx="minor">
            <a:schemeClr val="dk1"/>
          </a:fontRef>
        </p:style>
        <p:txBody>
          <a:bodyPr wrap="square" rtlCol="1">
            <a:spAutoFit/>
          </a:bodyPr>
          <a:lstStyle/>
          <a:p>
            <a:r>
              <a:rPr lang="fa-IR" sz="2000" dirty="0">
                <a:cs typeface="B Nazanin" panose="00000400000000000000" pitchFamily="2" charset="-78"/>
              </a:rPr>
              <a:t>رشد هوشمند داراي اصولی است که این اصول شامل ده اصل است</a:t>
            </a:r>
            <a:r>
              <a:rPr lang="fa-IR" sz="2000" dirty="0" smtClean="0">
                <a:cs typeface="B Nazanin" panose="00000400000000000000" pitchFamily="2" charset="-78"/>
              </a:rPr>
              <a:t>:</a:t>
            </a:r>
            <a:endParaRPr lang="fa-IR" sz="2000" dirty="0">
              <a:cs typeface="B Nazanin" panose="00000400000000000000" pitchFamily="2" charset="-78"/>
            </a:endParaRPr>
          </a:p>
        </p:txBody>
      </p:sp>
      <p:sp>
        <p:nvSpPr>
          <p:cNvPr id="7" name="TextBox 6"/>
          <p:cNvSpPr txBox="1"/>
          <p:nvPr/>
        </p:nvSpPr>
        <p:spPr>
          <a:xfrm>
            <a:off x="5851125" y="906332"/>
            <a:ext cx="2157963" cy="400110"/>
          </a:xfrm>
          <a:prstGeom prst="rect">
            <a:avLst/>
          </a:prstGeom>
        </p:spPr>
        <p:style>
          <a:lnRef idx="2">
            <a:schemeClr val="accent6"/>
          </a:lnRef>
          <a:fillRef idx="1">
            <a:schemeClr val="lt1"/>
          </a:fillRef>
          <a:effectRef idx="0">
            <a:schemeClr val="accent6"/>
          </a:effectRef>
          <a:fontRef idx="minor">
            <a:schemeClr val="dk1"/>
          </a:fontRef>
        </p:style>
        <p:txBody>
          <a:bodyPr wrap="none" rtlCol="1">
            <a:spAutoFit/>
          </a:bodyPr>
          <a:lstStyle/>
          <a:p>
            <a:r>
              <a:rPr lang="fa-IR" sz="2000" dirty="0" smtClean="0">
                <a:cs typeface="B Nazanin" panose="00000400000000000000" pitchFamily="2" charset="-78"/>
              </a:rPr>
              <a:t>1- کاربري </a:t>
            </a:r>
            <a:r>
              <a:rPr lang="fa-IR" sz="2000" dirty="0">
                <a:cs typeface="B Nazanin" panose="00000400000000000000" pitchFamily="2" charset="-78"/>
              </a:rPr>
              <a:t>اراضی </a:t>
            </a:r>
            <a:r>
              <a:rPr lang="fa-IR" sz="2000" dirty="0" smtClean="0">
                <a:cs typeface="B Nazanin" panose="00000400000000000000" pitchFamily="2" charset="-78"/>
              </a:rPr>
              <a:t>ترکیبی</a:t>
            </a:r>
            <a:endParaRPr lang="fa-IR" dirty="0"/>
          </a:p>
        </p:txBody>
      </p:sp>
      <p:sp>
        <p:nvSpPr>
          <p:cNvPr id="8" name="TextBox 7"/>
          <p:cNvSpPr txBox="1"/>
          <p:nvPr/>
        </p:nvSpPr>
        <p:spPr>
          <a:xfrm>
            <a:off x="4250028" y="1466413"/>
            <a:ext cx="3759060" cy="400110"/>
          </a:xfrm>
          <a:prstGeom prst="rect">
            <a:avLst/>
          </a:prstGeom>
        </p:spPr>
        <p:style>
          <a:lnRef idx="2">
            <a:schemeClr val="accent6"/>
          </a:lnRef>
          <a:fillRef idx="1">
            <a:schemeClr val="lt1"/>
          </a:fillRef>
          <a:effectRef idx="0">
            <a:schemeClr val="accent6"/>
          </a:effectRef>
          <a:fontRef idx="minor">
            <a:schemeClr val="dk1"/>
          </a:fontRef>
        </p:style>
        <p:txBody>
          <a:bodyPr wrap="square" rtlCol="1">
            <a:spAutoFit/>
          </a:bodyPr>
          <a:lstStyle/>
          <a:p>
            <a:r>
              <a:rPr lang="fa-IR" sz="2000" dirty="0" smtClean="0">
                <a:cs typeface="B Nazanin" panose="00000400000000000000" pitchFamily="2" charset="-78"/>
              </a:rPr>
              <a:t>2- بهره گیري </a:t>
            </a:r>
            <a:r>
              <a:rPr lang="fa-IR" sz="2000" dirty="0">
                <a:cs typeface="B Nazanin" panose="00000400000000000000" pitchFamily="2" charset="-78"/>
              </a:rPr>
              <a:t>از طراحی </a:t>
            </a:r>
            <a:r>
              <a:rPr lang="fa-IR" sz="2000" dirty="0" smtClean="0">
                <a:cs typeface="B Nazanin" panose="00000400000000000000" pitchFamily="2" charset="-78"/>
              </a:rPr>
              <a:t>ساختمان هاي فشرده</a:t>
            </a:r>
            <a:endParaRPr lang="fa-IR" sz="2000" dirty="0">
              <a:cs typeface="B Nazanin" panose="00000400000000000000" pitchFamily="2" charset="-78"/>
            </a:endParaRPr>
          </a:p>
        </p:txBody>
      </p:sp>
      <p:sp>
        <p:nvSpPr>
          <p:cNvPr id="9" name="TextBox 8"/>
          <p:cNvSpPr txBox="1"/>
          <p:nvPr/>
        </p:nvSpPr>
        <p:spPr>
          <a:xfrm>
            <a:off x="3335627" y="2021324"/>
            <a:ext cx="4673459" cy="400110"/>
          </a:xfrm>
          <a:prstGeom prst="rect">
            <a:avLst/>
          </a:prstGeom>
        </p:spPr>
        <p:style>
          <a:lnRef idx="2">
            <a:schemeClr val="accent6"/>
          </a:lnRef>
          <a:fillRef idx="1">
            <a:schemeClr val="lt1"/>
          </a:fillRef>
          <a:effectRef idx="0">
            <a:schemeClr val="accent6"/>
          </a:effectRef>
          <a:fontRef idx="minor">
            <a:schemeClr val="dk1"/>
          </a:fontRef>
        </p:style>
        <p:txBody>
          <a:bodyPr wrap="square" rtlCol="1">
            <a:spAutoFit/>
          </a:bodyPr>
          <a:lstStyle/>
          <a:p>
            <a:r>
              <a:rPr lang="fa-IR" sz="2000" dirty="0" smtClean="0">
                <a:cs typeface="B Nazanin" panose="00000400000000000000" pitchFamily="2" charset="-78"/>
              </a:rPr>
              <a:t>3- ایجاد </a:t>
            </a:r>
            <a:r>
              <a:rPr lang="fa-IR" sz="2000" dirty="0">
                <a:cs typeface="B Nazanin" panose="00000400000000000000" pitchFamily="2" charset="-78"/>
              </a:rPr>
              <a:t>طیفی از </a:t>
            </a:r>
            <a:r>
              <a:rPr lang="fa-IR" sz="2000" dirty="0" smtClean="0">
                <a:cs typeface="B Nazanin" panose="00000400000000000000" pitchFamily="2" charset="-78"/>
              </a:rPr>
              <a:t>گزینه ها </a:t>
            </a:r>
            <a:r>
              <a:rPr lang="fa-IR" sz="2000" dirty="0">
                <a:cs typeface="B Nazanin" panose="00000400000000000000" pitchFamily="2" charset="-78"/>
              </a:rPr>
              <a:t>و </a:t>
            </a:r>
            <a:r>
              <a:rPr lang="fa-IR" sz="2000" dirty="0" smtClean="0">
                <a:cs typeface="B Nazanin" panose="00000400000000000000" pitchFamily="2" charset="-78"/>
              </a:rPr>
              <a:t>شیوه هاي </a:t>
            </a:r>
            <a:r>
              <a:rPr lang="fa-IR" sz="2000" dirty="0">
                <a:cs typeface="B Nazanin" panose="00000400000000000000" pitchFamily="2" charset="-78"/>
              </a:rPr>
              <a:t>متنوعی از </a:t>
            </a:r>
            <a:r>
              <a:rPr lang="fa-IR" sz="2000" dirty="0" smtClean="0">
                <a:cs typeface="B Nazanin" panose="00000400000000000000" pitchFamily="2" charset="-78"/>
              </a:rPr>
              <a:t>مسکن</a:t>
            </a:r>
            <a:endParaRPr lang="fa-IR" sz="2000" dirty="0">
              <a:cs typeface="B Nazanin" panose="00000400000000000000" pitchFamily="2" charset="-78"/>
            </a:endParaRPr>
          </a:p>
        </p:txBody>
      </p:sp>
      <p:sp>
        <p:nvSpPr>
          <p:cNvPr id="10" name="TextBox 9"/>
          <p:cNvSpPr txBox="1"/>
          <p:nvPr/>
        </p:nvSpPr>
        <p:spPr>
          <a:xfrm>
            <a:off x="5666704" y="2577900"/>
            <a:ext cx="2342383" cy="400110"/>
          </a:xfrm>
          <a:prstGeom prst="rect">
            <a:avLst/>
          </a:prstGeom>
        </p:spPr>
        <p:style>
          <a:lnRef idx="2">
            <a:schemeClr val="accent6"/>
          </a:lnRef>
          <a:fillRef idx="1">
            <a:schemeClr val="lt1"/>
          </a:fillRef>
          <a:effectRef idx="0">
            <a:schemeClr val="accent6"/>
          </a:effectRef>
          <a:fontRef idx="minor">
            <a:schemeClr val="dk1"/>
          </a:fontRef>
        </p:style>
        <p:txBody>
          <a:bodyPr wrap="square" rtlCol="1">
            <a:spAutoFit/>
          </a:bodyPr>
          <a:lstStyle/>
          <a:p>
            <a:r>
              <a:rPr lang="fa-IR" sz="2000" dirty="0" smtClean="0">
                <a:cs typeface="B Nazanin" panose="00000400000000000000" pitchFamily="2" charset="-78"/>
              </a:rPr>
              <a:t>4- ایجاد </a:t>
            </a:r>
            <a:r>
              <a:rPr lang="fa-IR" sz="2000" dirty="0">
                <a:cs typeface="B Nazanin" panose="00000400000000000000" pitchFamily="2" charset="-78"/>
              </a:rPr>
              <a:t>جوامع </a:t>
            </a:r>
            <a:r>
              <a:rPr lang="fa-IR" sz="2000" dirty="0" smtClean="0">
                <a:cs typeface="B Nazanin" panose="00000400000000000000" pitchFamily="2" charset="-78"/>
              </a:rPr>
              <a:t>پیاده محور</a:t>
            </a:r>
            <a:endParaRPr lang="fa-IR" sz="2000" dirty="0">
              <a:cs typeface="B Nazanin" panose="00000400000000000000" pitchFamily="2" charset="-78"/>
            </a:endParaRPr>
          </a:p>
        </p:txBody>
      </p:sp>
      <p:sp>
        <p:nvSpPr>
          <p:cNvPr id="11" name="TextBox 10"/>
          <p:cNvSpPr txBox="1"/>
          <p:nvPr/>
        </p:nvSpPr>
        <p:spPr>
          <a:xfrm>
            <a:off x="3618963" y="3185054"/>
            <a:ext cx="4390125" cy="400110"/>
          </a:xfrm>
          <a:prstGeom prst="rect">
            <a:avLst/>
          </a:prstGeom>
        </p:spPr>
        <p:style>
          <a:lnRef idx="2">
            <a:schemeClr val="accent6"/>
          </a:lnRef>
          <a:fillRef idx="1">
            <a:schemeClr val="lt1"/>
          </a:fillRef>
          <a:effectRef idx="0">
            <a:schemeClr val="accent6"/>
          </a:effectRef>
          <a:fontRef idx="minor">
            <a:schemeClr val="dk1"/>
          </a:fontRef>
        </p:style>
        <p:txBody>
          <a:bodyPr wrap="square" rtlCol="1">
            <a:spAutoFit/>
          </a:bodyPr>
          <a:lstStyle/>
          <a:p>
            <a:r>
              <a:rPr lang="fa-IR" sz="2000" dirty="0" smtClean="0">
                <a:cs typeface="B Nazanin" panose="00000400000000000000" pitchFamily="2" charset="-78"/>
              </a:rPr>
              <a:t>5- مشخصه </a:t>
            </a:r>
            <a:r>
              <a:rPr lang="fa-IR" sz="2000" dirty="0">
                <a:cs typeface="B Nazanin" panose="00000400000000000000" pitchFamily="2" charset="-78"/>
              </a:rPr>
              <a:t>پرورشی، جوامع جذاب با </a:t>
            </a:r>
            <a:r>
              <a:rPr lang="fa-IR" sz="2000" dirty="0" smtClean="0">
                <a:cs typeface="B Nazanin" panose="00000400000000000000" pitchFamily="2" charset="-78"/>
              </a:rPr>
              <a:t>حس قوي مکانی</a:t>
            </a:r>
            <a:endParaRPr lang="fa-IR" sz="2000" dirty="0">
              <a:cs typeface="B Nazanin" panose="00000400000000000000" pitchFamily="2" charset="-78"/>
            </a:endParaRPr>
          </a:p>
        </p:txBody>
      </p:sp>
      <p:sp>
        <p:nvSpPr>
          <p:cNvPr id="12" name="Rectangle 11"/>
          <p:cNvSpPr/>
          <p:nvPr/>
        </p:nvSpPr>
        <p:spPr>
          <a:xfrm>
            <a:off x="1017431" y="3771300"/>
            <a:ext cx="6991657" cy="400110"/>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r>
              <a:rPr lang="fa-IR" sz="2000" dirty="0" smtClean="0">
                <a:cs typeface="B Nazanin" panose="00000400000000000000" pitchFamily="2" charset="-78"/>
              </a:rPr>
              <a:t>6- حفظ </a:t>
            </a:r>
            <a:r>
              <a:rPr lang="fa-IR" sz="2000" dirty="0">
                <a:cs typeface="B Nazanin" panose="00000400000000000000" pitchFamily="2" charset="-78"/>
              </a:rPr>
              <a:t>فضاهاي باز، زمینهاي کشاورزي، زیبایی طبیعی و مناطق </a:t>
            </a:r>
            <a:r>
              <a:rPr lang="fa-IR" sz="2000" dirty="0" smtClean="0">
                <a:cs typeface="B Nazanin" panose="00000400000000000000" pitchFamily="2" charset="-78"/>
              </a:rPr>
              <a:t>حساس زیست محیطی</a:t>
            </a:r>
            <a:endParaRPr lang="fa-IR" sz="2000" dirty="0">
              <a:cs typeface="B Nazanin" panose="00000400000000000000" pitchFamily="2" charset="-78"/>
            </a:endParaRPr>
          </a:p>
        </p:txBody>
      </p:sp>
      <p:sp>
        <p:nvSpPr>
          <p:cNvPr id="13" name="Rectangle 12"/>
          <p:cNvSpPr/>
          <p:nvPr/>
        </p:nvSpPr>
        <p:spPr>
          <a:xfrm>
            <a:off x="3938742" y="4352289"/>
            <a:ext cx="4070346" cy="400110"/>
          </a:xfrm>
          <a:prstGeom prst="rect">
            <a:avLst/>
          </a:prstGeom>
        </p:spPr>
        <p:style>
          <a:lnRef idx="2">
            <a:schemeClr val="accent6"/>
          </a:lnRef>
          <a:fillRef idx="1">
            <a:schemeClr val="lt1"/>
          </a:fillRef>
          <a:effectRef idx="0">
            <a:schemeClr val="accent6"/>
          </a:effectRef>
          <a:fontRef idx="minor">
            <a:schemeClr val="dk1"/>
          </a:fontRef>
        </p:style>
        <p:txBody>
          <a:bodyPr wrap="none">
            <a:spAutoFit/>
          </a:bodyPr>
          <a:lstStyle/>
          <a:p>
            <a:r>
              <a:rPr lang="fa-IR" sz="2000" dirty="0" smtClean="0">
                <a:cs typeface="B Nazanin" panose="00000400000000000000" pitchFamily="2" charset="-78"/>
              </a:rPr>
              <a:t>7- تقویت </a:t>
            </a:r>
            <a:r>
              <a:rPr lang="fa-IR" sz="2000" dirty="0">
                <a:cs typeface="B Nazanin" panose="00000400000000000000" pitchFamily="2" charset="-78"/>
              </a:rPr>
              <a:t>و هدایت توسعه به سمت جوامع </a:t>
            </a:r>
            <a:r>
              <a:rPr lang="fa-IR" sz="2000" dirty="0" smtClean="0">
                <a:cs typeface="B Nazanin" panose="00000400000000000000" pitchFamily="2" charset="-78"/>
              </a:rPr>
              <a:t>موجود</a:t>
            </a:r>
            <a:endParaRPr lang="fa-IR" sz="2000" dirty="0">
              <a:cs typeface="B Nazanin" panose="00000400000000000000" pitchFamily="2" charset="-78"/>
            </a:endParaRPr>
          </a:p>
        </p:txBody>
      </p:sp>
      <p:sp>
        <p:nvSpPr>
          <p:cNvPr id="14" name="Rectangle 13"/>
          <p:cNvSpPr/>
          <p:nvPr/>
        </p:nvSpPr>
        <p:spPr>
          <a:xfrm>
            <a:off x="4118279" y="4939740"/>
            <a:ext cx="3890809" cy="400110"/>
          </a:xfrm>
          <a:prstGeom prst="rect">
            <a:avLst/>
          </a:prstGeom>
        </p:spPr>
        <p:style>
          <a:lnRef idx="2">
            <a:schemeClr val="accent6"/>
          </a:lnRef>
          <a:fillRef idx="1">
            <a:schemeClr val="lt1"/>
          </a:fillRef>
          <a:effectRef idx="0">
            <a:schemeClr val="accent6"/>
          </a:effectRef>
          <a:fontRef idx="minor">
            <a:schemeClr val="dk1"/>
          </a:fontRef>
        </p:style>
        <p:txBody>
          <a:bodyPr wrap="none">
            <a:spAutoFit/>
          </a:bodyPr>
          <a:lstStyle/>
          <a:p>
            <a:r>
              <a:rPr lang="fa-IR" sz="2000" dirty="0" smtClean="0">
                <a:cs typeface="B Nazanin" panose="00000400000000000000" pitchFamily="2" charset="-78"/>
              </a:rPr>
              <a:t>8- ایجاد مجموعه اي </a:t>
            </a:r>
            <a:r>
              <a:rPr lang="fa-IR" sz="2000" dirty="0">
                <a:cs typeface="B Nazanin" panose="00000400000000000000" pitchFamily="2" charset="-78"/>
              </a:rPr>
              <a:t>از </a:t>
            </a:r>
            <a:r>
              <a:rPr lang="fa-IR" sz="2000" dirty="0" smtClean="0">
                <a:cs typeface="B Nazanin" panose="00000400000000000000" pitchFamily="2" charset="-78"/>
              </a:rPr>
              <a:t>گزینه هاي حمل و نقل</a:t>
            </a:r>
            <a:endParaRPr lang="fa-IR" sz="2000" dirty="0">
              <a:cs typeface="B Nazanin" panose="00000400000000000000" pitchFamily="2" charset="-78"/>
            </a:endParaRPr>
          </a:p>
        </p:txBody>
      </p:sp>
      <p:sp>
        <p:nvSpPr>
          <p:cNvPr id="15" name="Rectangle 14"/>
          <p:cNvSpPr/>
          <p:nvPr/>
        </p:nvSpPr>
        <p:spPr>
          <a:xfrm>
            <a:off x="2742903" y="5527191"/>
            <a:ext cx="5266185" cy="400110"/>
          </a:xfrm>
          <a:prstGeom prst="rect">
            <a:avLst/>
          </a:prstGeom>
        </p:spPr>
        <p:style>
          <a:lnRef idx="2">
            <a:schemeClr val="accent6"/>
          </a:lnRef>
          <a:fillRef idx="1">
            <a:schemeClr val="lt1"/>
          </a:fillRef>
          <a:effectRef idx="0">
            <a:schemeClr val="accent6"/>
          </a:effectRef>
          <a:fontRef idx="minor">
            <a:schemeClr val="dk1"/>
          </a:fontRef>
        </p:style>
        <p:txBody>
          <a:bodyPr wrap="none">
            <a:spAutoFit/>
          </a:bodyPr>
          <a:lstStyle/>
          <a:p>
            <a:r>
              <a:rPr lang="fa-IR" sz="2000" dirty="0" smtClean="0">
                <a:cs typeface="B Nazanin" panose="00000400000000000000" pitchFamily="2" charset="-78"/>
              </a:rPr>
              <a:t>9- تصمیمات </a:t>
            </a:r>
            <a:r>
              <a:rPr lang="fa-IR" sz="2000" dirty="0" smtClean="0">
                <a:cs typeface="B Nazanin" panose="00000400000000000000" pitchFamily="2" charset="-78"/>
              </a:rPr>
              <a:t>توسعه اي </a:t>
            </a:r>
            <a:r>
              <a:rPr lang="fa-IR" sz="2000" dirty="0" smtClean="0">
                <a:cs typeface="B Nazanin" panose="00000400000000000000" pitchFamily="2" charset="-78"/>
              </a:rPr>
              <a:t>قابل پیشبینی</a:t>
            </a:r>
            <a:r>
              <a:rPr lang="fa-IR" sz="2000" dirty="0">
                <a:cs typeface="B Nazanin" panose="00000400000000000000" pitchFamily="2" charset="-78"/>
              </a:rPr>
              <a:t>، عادلانه و </a:t>
            </a:r>
            <a:r>
              <a:rPr lang="fa-IR" sz="2000" dirty="0" smtClean="0">
                <a:cs typeface="B Nazanin" panose="00000400000000000000" pitchFamily="2" charset="-78"/>
              </a:rPr>
              <a:t>مقرون به صرفه</a:t>
            </a:r>
            <a:endParaRPr lang="fa-IR" sz="2000" dirty="0">
              <a:cs typeface="B Nazanin" panose="00000400000000000000" pitchFamily="2" charset="-78"/>
            </a:endParaRPr>
          </a:p>
        </p:txBody>
      </p:sp>
      <p:sp>
        <p:nvSpPr>
          <p:cNvPr id="16" name="Rectangle 15"/>
          <p:cNvSpPr/>
          <p:nvPr/>
        </p:nvSpPr>
        <p:spPr>
          <a:xfrm>
            <a:off x="4629635" y="6114642"/>
            <a:ext cx="3379451" cy="400110"/>
          </a:xfrm>
          <a:prstGeom prst="rect">
            <a:avLst/>
          </a:prstGeom>
        </p:spPr>
        <p:style>
          <a:lnRef idx="2">
            <a:schemeClr val="accent6"/>
          </a:lnRef>
          <a:fillRef idx="1">
            <a:schemeClr val="lt1"/>
          </a:fillRef>
          <a:effectRef idx="0">
            <a:schemeClr val="accent6"/>
          </a:effectRef>
          <a:fontRef idx="minor">
            <a:schemeClr val="dk1"/>
          </a:fontRef>
        </p:style>
        <p:txBody>
          <a:bodyPr wrap="none">
            <a:spAutoFit/>
          </a:bodyPr>
          <a:lstStyle/>
          <a:p>
            <a:r>
              <a:rPr lang="fa-IR" sz="2000" dirty="0" smtClean="0">
                <a:cs typeface="B Nazanin" panose="00000400000000000000" pitchFamily="2" charset="-78"/>
              </a:rPr>
              <a:t>10- تشویق همکاري هاي </a:t>
            </a:r>
            <a:r>
              <a:rPr lang="fa-IR" sz="2000" dirty="0">
                <a:cs typeface="B Nazanin" panose="00000400000000000000" pitchFamily="2" charset="-78"/>
              </a:rPr>
              <a:t>قوي </a:t>
            </a:r>
            <a:r>
              <a:rPr lang="fa-IR" sz="2000" dirty="0" smtClean="0">
                <a:cs typeface="B Nazanin" panose="00000400000000000000" pitchFamily="2" charset="-78"/>
              </a:rPr>
              <a:t>جامعه اي</a:t>
            </a:r>
            <a:endParaRPr lang="fa-IR" sz="2000" dirty="0">
              <a:cs typeface="B Nazanin" panose="00000400000000000000" pitchFamily="2" charset="-78"/>
            </a:endParaRPr>
          </a:p>
        </p:txBody>
      </p:sp>
      <p:pic>
        <p:nvPicPr>
          <p:cNvPr id="17" name="Picture 16"/>
          <p:cNvPicPr>
            <a:picLocks noChangeAspect="1"/>
          </p:cNvPicPr>
          <p:nvPr/>
        </p:nvPicPr>
        <p:blipFill rotWithShape="1">
          <a:blip r:embed="rId2">
            <a:extLst>
              <a:ext uri="{28A0092B-C50C-407E-A947-70E740481C1C}">
                <a14:useLocalDpi xmlns:a14="http://schemas.microsoft.com/office/drawing/2010/main" val="0"/>
              </a:ext>
            </a:extLst>
          </a:blip>
          <a:srcRect l="6116" r="5856" b="17053"/>
          <a:stretch/>
        </p:blipFill>
        <p:spPr>
          <a:xfrm>
            <a:off x="8518294" y="3713954"/>
            <a:ext cx="3424223" cy="2160000"/>
          </a:xfrm>
          <a:prstGeom prst="rect">
            <a:avLst/>
          </a:prstGeom>
        </p:spPr>
      </p:pic>
    </p:spTree>
    <p:extLst>
      <p:ext uri="{BB962C8B-B14F-4D97-AF65-F5344CB8AC3E}">
        <p14:creationId xmlns:p14="http://schemas.microsoft.com/office/powerpoint/2010/main" val="13469605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6" presetClass="entr" presetSubtype="21" fill="hold" nodeType="click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barn(inVertical)">
                                      <p:cBhvr>
                                        <p:cTn id="11" dur="500"/>
                                        <p:tgtEl>
                                          <p:spTgt spid="17"/>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grpId="0" nodeType="click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ipe(down)">
                                      <p:cBhvr>
                                        <p:cTn id="16" dur="5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500"/>
                                        <p:tgtEl>
                                          <p:spTgt spid="8"/>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500"/>
                                        <p:tgtEl>
                                          <p:spTgt spid="9"/>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fade">
                                      <p:cBhvr>
                                        <p:cTn id="36" dur="500"/>
                                        <p:tgtEl>
                                          <p:spTgt spid="10"/>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fade">
                                      <p:cBhvr>
                                        <p:cTn id="41" dur="500"/>
                                        <p:tgtEl>
                                          <p:spTgt spid="11"/>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12"/>
                                        </p:tgtEl>
                                        <p:attrNameLst>
                                          <p:attrName>style.visibility</p:attrName>
                                        </p:attrNameLst>
                                      </p:cBhvr>
                                      <p:to>
                                        <p:strVal val="visible"/>
                                      </p:to>
                                    </p:set>
                                    <p:animEffect transition="in" filter="fade">
                                      <p:cBhvr>
                                        <p:cTn id="46" dur="500"/>
                                        <p:tgtEl>
                                          <p:spTgt spid="12"/>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13"/>
                                        </p:tgtEl>
                                        <p:attrNameLst>
                                          <p:attrName>style.visibility</p:attrName>
                                        </p:attrNameLst>
                                      </p:cBhvr>
                                      <p:to>
                                        <p:strVal val="visible"/>
                                      </p:to>
                                    </p:set>
                                    <p:animEffect transition="in" filter="fade">
                                      <p:cBhvr>
                                        <p:cTn id="51" dur="500"/>
                                        <p:tgtEl>
                                          <p:spTgt spid="13"/>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grpId="0" nodeType="clickEffect">
                                  <p:stCondLst>
                                    <p:cond delay="0"/>
                                  </p:stCondLst>
                                  <p:childTnLst>
                                    <p:set>
                                      <p:cBhvr>
                                        <p:cTn id="55" dur="1" fill="hold">
                                          <p:stCondLst>
                                            <p:cond delay="0"/>
                                          </p:stCondLst>
                                        </p:cTn>
                                        <p:tgtEl>
                                          <p:spTgt spid="14"/>
                                        </p:tgtEl>
                                        <p:attrNameLst>
                                          <p:attrName>style.visibility</p:attrName>
                                        </p:attrNameLst>
                                      </p:cBhvr>
                                      <p:to>
                                        <p:strVal val="visible"/>
                                      </p:to>
                                    </p:set>
                                    <p:animEffect transition="in" filter="fade">
                                      <p:cBhvr>
                                        <p:cTn id="56" dur="500"/>
                                        <p:tgtEl>
                                          <p:spTgt spid="14"/>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grpId="0" nodeType="clickEffect">
                                  <p:stCondLst>
                                    <p:cond delay="0"/>
                                  </p:stCondLst>
                                  <p:childTnLst>
                                    <p:set>
                                      <p:cBhvr>
                                        <p:cTn id="60" dur="1" fill="hold">
                                          <p:stCondLst>
                                            <p:cond delay="0"/>
                                          </p:stCondLst>
                                        </p:cTn>
                                        <p:tgtEl>
                                          <p:spTgt spid="15"/>
                                        </p:tgtEl>
                                        <p:attrNameLst>
                                          <p:attrName>style.visibility</p:attrName>
                                        </p:attrNameLst>
                                      </p:cBhvr>
                                      <p:to>
                                        <p:strVal val="visible"/>
                                      </p:to>
                                    </p:set>
                                    <p:animEffect transition="in" filter="fade">
                                      <p:cBhvr>
                                        <p:cTn id="61" dur="500"/>
                                        <p:tgtEl>
                                          <p:spTgt spid="15"/>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ntr" presetSubtype="0" fill="hold" grpId="0" nodeType="clickEffect">
                                  <p:stCondLst>
                                    <p:cond delay="0"/>
                                  </p:stCondLst>
                                  <p:childTnLst>
                                    <p:set>
                                      <p:cBhvr>
                                        <p:cTn id="65" dur="1" fill="hold">
                                          <p:stCondLst>
                                            <p:cond delay="0"/>
                                          </p:stCondLst>
                                        </p:cTn>
                                        <p:tgtEl>
                                          <p:spTgt spid="16"/>
                                        </p:tgtEl>
                                        <p:attrNameLst>
                                          <p:attrName>style.visibility</p:attrName>
                                        </p:attrNameLst>
                                      </p:cBhvr>
                                      <p:to>
                                        <p:strVal val="visible"/>
                                      </p:to>
                                    </p:set>
                                    <p:animEffect transition="in" filter="fade">
                                      <p:cBhvr>
                                        <p:cTn id="66"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268812" y="0"/>
            <a:ext cx="3923188" cy="6858000"/>
          </a:xfrm>
          <a:prstGeom prst="rect">
            <a:avLst/>
          </a:prstGeom>
          <a:solidFill>
            <a:schemeClr val="accent2">
              <a:lumMod val="20000"/>
              <a:lumOff val="80000"/>
            </a:schemeClr>
          </a:solidFill>
        </p:spPr>
        <p:style>
          <a:lnRef idx="3">
            <a:schemeClr val="lt1"/>
          </a:lnRef>
          <a:fillRef idx="1">
            <a:schemeClr val="accent3"/>
          </a:fillRef>
          <a:effectRef idx="1">
            <a:schemeClr val="accent3"/>
          </a:effectRef>
          <a:fontRef idx="minor">
            <a:schemeClr val="lt1"/>
          </a:fontRef>
        </p:style>
        <p:txBody>
          <a:bodyPr rtlCol="1" anchor="ctr"/>
          <a:lstStyle/>
          <a:p>
            <a:pPr algn="ctr"/>
            <a:endParaRPr lang="fa-IR"/>
          </a:p>
        </p:txBody>
      </p:sp>
      <p:sp>
        <p:nvSpPr>
          <p:cNvPr id="5" name="TextBox 4"/>
          <p:cNvSpPr txBox="1"/>
          <p:nvPr/>
        </p:nvSpPr>
        <p:spPr>
          <a:xfrm>
            <a:off x="8788260" y="798491"/>
            <a:ext cx="2884292" cy="1154162"/>
          </a:xfrm>
          <a:prstGeom prst="rect">
            <a:avLst/>
          </a:prstGeom>
          <a:noFill/>
        </p:spPr>
        <p:txBody>
          <a:bodyPr wrap="square" rtlCol="1">
            <a:spAutoFit/>
          </a:bodyPr>
          <a:lstStyle/>
          <a:p>
            <a:pPr algn="ctr">
              <a:lnSpc>
                <a:spcPct val="150000"/>
              </a:lnSpc>
            </a:pPr>
            <a:r>
              <a:rPr lang="fa-IR" sz="2400" b="1" dirty="0" smtClean="0">
                <a:ln w="0"/>
                <a:effectLst>
                  <a:outerShdw blurRad="38100" dist="19050" dir="2700000" algn="tl" rotWithShape="0">
                    <a:schemeClr val="dk1">
                      <a:alpha val="40000"/>
                    </a:schemeClr>
                  </a:outerShdw>
                </a:effectLst>
                <a:cs typeface="B Nazanin" panose="00000400000000000000" pitchFamily="2" charset="-78"/>
              </a:rPr>
              <a:t>شاخصه های مفهومی</a:t>
            </a:r>
          </a:p>
          <a:p>
            <a:pPr algn="ctr">
              <a:lnSpc>
                <a:spcPct val="150000"/>
              </a:lnSpc>
            </a:pPr>
            <a:r>
              <a:rPr lang="fa-IR" sz="2400" b="1" dirty="0" smtClean="0">
                <a:ln w="0"/>
                <a:effectLst>
                  <a:outerShdw blurRad="38100" dist="19050" dir="2700000" algn="tl" rotWithShape="0">
                    <a:schemeClr val="dk1">
                      <a:alpha val="40000"/>
                    </a:schemeClr>
                  </a:outerShdw>
                </a:effectLst>
                <a:cs typeface="B Nazanin" panose="00000400000000000000" pitchFamily="2" charset="-78"/>
              </a:rPr>
              <a:t> شهر هوشمند</a:t>
            </a:r>
            <a:endParaRPr lang="fa-IR" sz="2400" b="1" dirty="0">
              <a:ln w="0"/>
              <a:effectLst>
                <a:outerShdw blurRad="38100" dist="19050" dir="2700000" algn="tl" rotWithShape="0">
                  <a:schemeClr val="dk1">
                    <a:alpha val="40000"/>
                  </a:schemeClr>
                </a:outerShdw>
              </a:effectLst>
              <a:cs typeface="B Nazanin" panose="00000400000000000000" pitchFamily="2" charset="-78"/>
            </a:endParaRPr>
          </a:p>
        </p:txBody>
      </p:sp>
      <p:sp>
        <p:nvSpPr>
          <p:cNvPr id="7" name="Flowchart: Connector 6"/>
          <p:cNvSpPr/>
          <p:nvPr/>
        </p:nvSpPr>
        <p:spPr>
          <a:xfrm>
            <a:off x="3012922" y="1129927"/>
            <a:ext cx="1800000" cy="1800000"/>
          </a:xfrm>
          <a:prstGeom prst="flowChartConnector">
            <a:avLst/>
          </a:prstGeom>
          <a:noFill/>
          <a:ln w="19050">
            <a:solidFill>
              <a:srgbClr val="008000"/>
            </a:solidFill>
          </a:ln>
        </p:spPr>
        <p:style>
          <a:lnRef idx="2">
            <a:schemeClr val="accent6"/>
          </a:lnRef>
          <a:fillRef idx="1">
            <a:schemeClr val="lt1"/>
          </a:fillRef>
          <a:effectRef idx="0">
            <a:schemeClr val="accent6"/>
          </a:effectRef>
          <a:fontRef idx="minor">
            <a:schemeClr val="dk1"/>
          </a:fontRef>
        </p:style>
        <p:txBody>
          <a:bodyPr rtlCol="1" anchor="ctr"/>
          <a:lstStyle/>
          <a:p>
            <a:pPr algn="ctr"/>
            <a:r>
              <a:rPr lang="fa-IR" sz="2400" dirty="0" smtClean="0">
                <a:cs typeface="B Nazanin" panose="00000400000000000000" pitchFamily="2" charset="-78"/>
              </a:rPr>
              <a:t>هوش فردی</a:t>
            </a:r>
            <a:endParaRPr lang="fa-IR" sz="2400" dirty="0">
              <a:cs typeface="B Nazanin" panose="00000400000000000000" pitchFamily="2" charset="-78"/>
            </a:endParaRPr>
          </a:p>
        </p:txBody>
      </p:sp>
      <p:sp>
        <p:nvSpPr>
          <p:cNvPr id="8" name="Flowchart: Connector 7"/>
          <p:cNvSpPr/>
          <p:nvPr/>
        </p:nvSpPr>
        <p:spPr>
          <a:xfrm>
            <a:off x="4308610" y="2029927"/>
            <a:ext cx="1800000" cy="1800000"/>
          </a:xfrm>
          <a:prstGeom prst="flowChartConnector">
            <a:avLst/>
          </a:prstGeom>
          <a:noFill/>
          <a:ln w="19050">
            <a:solidFill>
              <a:srgbClr val="008000"/>
            </a:solidFill>
          </a:ln>
        </p:spPr>
        <p:style>
          <a:lnRef idx="2">
            <a:schemeClr val="accent6"/>
          </a:lnRef>
          <a:fillRef idx="1">
            <a:schemeClr val="lt1"/>
          </a:fillRef>
          <a:effectRef idx="0">
            <a:schemeClr val="accent6"/>
          </a:effectRef>
          <a:fontRef idx="minor">
            <a:schemeClr val="dk1"/>
          </a:fontRef>
        </p:style>
        <p:txBody>
          <a:bodyPr rtlCol="1" anchor="ctr"/>
          <a:lstStyle/>
          <a:p>
            <a:pPr algn="ctr"/>
            <a:r>
              <a:rPr lang="fa-IR" sz="2400" dirty="0" smtClean="0">
                <a:cs typeface="B Nazanin" panose="00000400000000000000" pitchFamily="2" charset="-78"/>
              </a:rPr>
              <a:t>یکپارچگی</a:t>
            </a:r>
            <a:endParaRPr lang="fa-IR" sz="2400" dirty="0">
              <a:cs typeface="B Nazanin" panose="00000400000000000000" pitchFamily="2" charset="-78"/>
            </a:endParaRPr>
          </a:p>
        </p:txBody>
      </p:sp>
      <p:sp>
        <p:nvSpPr>
          <p:cNvPr id="9" name="Flowchart: Connector 8"/>
          <p:cNvSpPr/>
          <p:nvPr/>
        </p:nvSpPr>
        <p:spPr>
          <a:xfrm>
            <a:off x="1764568" y="2029927"/>
            <a:ext cx="1800000" cy="1800000"/>
          </a:xfrm>
          <a:prstGeom prst="flowChartConnector">
            <a:avLst/>
          </a:prstGeom>
          <a:noFill/>
          <a:ln w="19050">
            <a:solidFill>
              <a:srgbClr val="008000"/>
            </a:solidFill>
          </a:ln>
        </p:spPr>
        <p:style>
          <a:lnRef idx="2">
            <a:schemeClr val="accent6"/>
          </a:lnRef>
          <a:fillRef idx="1">
            <a:schemeClr val="lt1"/>
          </a:fillRef>
          <a:effectRef idx="0">
            <a:schemeClr val="accent6"/>
          </a:effectRef>
          <a:fontRef idx="minor">
            <a:schemeClr val="dk1"/>
          </a:fontRef>
        </p:style>
        <p:txBody>
          <a:bodyPr rtlCol="1" anchor="ctr"/>
          <a:lstStyle/>
          <a:p>
            <a:pPr algn="ctr"/>
            <a:r>
              <a:rPr lang="fa-IR" sz="2400" dirty="0" smtClean="0">
                <a:cs typeface="B Nazanin" panose="00000400000000000000" pitchFamily="2" charset="-78"/>
              </a:rPr>
              <a:t>هوش جمعی</a:t>
            </a:r>
            <a:endParaRPr lang="fa-IR" sz="2400" dirty="0">
              <a:cs typeface="B Nazanin" panose="00000400000000000000" pitchFamily="2" charset="-78"/>
            </a:endParaRPr>
          </a:p>
        </p:txBody>
      </p:sp>
      <p:sp>
        <p:nvSpPr>
          <p:cNvPr id="10" name="Flowchart: Connector 9"/>
          <p:cNvSpPr/>
          <p:nvPr/>
        </p:nvSpPr>
        <p:spPr>
          <a:xfrm>
            <a:off x="2299666" y="3475766"/>
            <a:ext cx="1800000" cy="1800000"/>
          </a:xfrm>
          <a:prstGeom prst="flowChartConnector">
            <a:avLst/>
          </a:prstGeom>
          <a:noFill/>
          <a:ln w="19050">
            <a:solidFill>
              <a:srgbClr val="008000"/>
            </a:solidFill>
          </a:ln>
        </p:spPr>
        <p:style>
          <a:lnRef idx="2">
            <a:schemeClr val="accent6"/>
          </a:lnRef>
          <a:fillRef idx="1">
            <a:schemeClr val="lt1"/>
          </a:fillRef>
          <a:effectRef idx="0">
            <a:schemeClr val="accent6"/>
          </a:effectRef>
          <a:fontRef idx="minor">
            <a:schemeClr val="dk1"/>
          </a:fontRef>
        </p:style>
        <p:txBody>
          <a:bodyPr rtlCol="1" anchor="ctr"/>
          <a:lstStyle/>
          <a:p>
            <a:pPr algn="ctr"/>
            <a:r>
              <a:rPr lang="fa-IR" sz="2400" dirty="0" smtClean="0">
                <a:cs typeface="B Nazanin" panose="00000400000000000000" pitchFamily="2" charset="-78"/>
              </a:rPr>
              <a:t>هوش مصنوعی</a:t>
            </a:r>
            <a:endParaRPr lang="fa-IR" sz="2400" dirty="0">
              <a:cs typeface="B Nazanin" panose="00000400000000000000" pitchFamily="2" charset="-78"/>
            </a:endParaRPr>
          </a:p>
        </p:txBody>
      </p:sp>
      <p:sp>
        <p:nvSpPr>
          <p:cNvPr id="11" name="Flowchart: Connector 10"/>
          <p:cNvSpPr/>
          <p:nvPr/>
        </p:nvSpPr>
        <p:spPr>
          <a:xfrm>
            <a:off x="3912922" y="3475766"/>
            <a:ext cx="1800000" cy="1800000"/>
          </a:xfrm>
          <a:prstGeom prst="flowChartConnector">
            <a:avLst/>
          </a:prstGeom>
          <a:noFill/>
          <a:ln w="19050">
            <a:solidFill>
              <a:srgbClr val="008000"/>
            </a:solidFill>
          </a:ln>
        </p:spPr>
        <p:style>
          <a:lnRef idx="2">
            <a:schemeClr val="accent6"/>
          </a:lnRef>
          <a:fillRef idx="1">
            <a:schemeClr val="lt1"/>
          </a:fillRef>
          <a:effectRef idx="0">
            <a:schemeClr val="accent6"/>
          </a:effectRef>
          <a:fontRef idx="minor">
            <a:schemeClr val="dk1"/>
          </a:fontRef>
        </p:style>
        <p:txBody>
          <a:bodyPr rtlCol="1" anchor="ctr"/>
          <a:lstStyle/>
          <a:p>
            <a:pPr algn="ctr"/>
            <a:r>
              <a:rPr lang="fa-IR" sz="2400" dirty="0" smtClean="0">
                <a:cs typeface="B Nazanin" panose="00000400000000000000" pitchFamily="2" charset="-78"/>
              </a:rPr>
              <a:t>نوآوری</a:t>
            </a:r>
            <a:endParaRPr lang="fa-IR" sz="2400" dirty="0">
              <a:cs typeface="B Nazanin" panose="00000400000000000000" pitchFamily="2" charset="-78"/>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13015" y="1991290"/>
            <a:ext cx="3126957" cy="2088000"/>
          </a:xfrm>
          <a:prstGeom prst="rect">
            <a:avLst/>
          </a:prstGeom>
        </p:spPr>
      </p:pic>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r="16471" b="23528"/>
          <a:stretch/>
        </p:blipFill>
        <p:spPr>
          <a:xfrm>
            <a:off x="8670425" y="4267201"/>
            <a:ext cx="3065760" cy="2088000"/>
          </a:xfrm>
          <a:prstGeom prst="rect">
            <a:avLst/>
          </a:prstGeom>
        </p:spPr>
      </p:pic>
    </p:spTree>
    <p:extLst>
      <p:ext uri="{BB962C8B-B14F-4D97-AF65-F5344CB8AC3E}">
        <p14:creationId xmlns:p14="http://schemas.microsoft.com/office/powerpoint/2010/main" val="42621969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500"/>
                                        <p:tgtEl>
                                          <p:spTgt spid="10"/>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nodeType="click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barn(inVertical)">
                                      <p:cBhvr>
                                        <p:cTn id="28" dur="500"/>
                                        <p:tgtEl>
                                          <p:spTgt spid="2"/>
                                        </p:tgtEl>
                                      </p:cBhvr>
                                    </p:animEffect>
                                  </p:childTnLst>
                                </p:cTn>
                              </p:par>
                            </p:childTnLst>
                          </p:cTn>
                        </p:par>
                      </p:childTnLst>
                    </p:cTn>
                  </p:par>
                  <p:par>
                    <p:cTn id="29" fill="hold">
                      <p:stCondLst>
                        <p:cond delay="indefinite"/>
                      </p:stCondLst>
                      <p:childTnLst>
                        <p:par>
                          <p:cTn id="30" fill="hold">
                            <p:stCondLst>
                              <p:cond delay="0"/>
                            </p:stCondLst>
                            <p:childTnLst>
                              <p:par>
                                <p:cTn id="31" presetID="16" presetClass="entr" presetSubtype="21" fill="hold" nodeType="clickEffect">
                                  <p:stCondLst>
                                    <p:cond delay="0"/>
                                  </p:stCondLst>
                                  <p:childTnLst>
                                    <p:set>
                                      <p:cBhvr>
                                        <p:cTn id="32" dur="1" fill="hold">
                                          <p:stCondLst>
                                            <p:cond delay="0"/>
                                          </p:stCondLst>
                                        </p:cTn>
                                        <p:tgtEl>
                                          <p:spTgt spid="3"/>
                                        </p:tgtEl>
                                        <p:attrNameLst>
                                          <p:attrName>style.visibility</p:attrName>
                                        </p:attrNameLst>
                                      </p:cBhvr>
                                      <p:to>
                                        <p:strVal val="visible"/>
                                      </p:to>
                                    </p:set>
                                    <p:animEffect transition="in" filter="barn(inVertical)">
                                      <p:cBhvr>
                                        <p:cTn id="3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animBg="1"/>
      <p:bldP spid="8" grpId="0" animBg="1"/>
      <p:bldP spid="9" grpId="0" animBg="1"/>
      <p:bldP spid="10" grpId="0" animBg="1"/>
      <p:bldP spid="11"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268812" y="0"/>
            <a:ext cx="3923188" cy="6858000"/>
          </a:xfrm>
          <a:prstGeom prst="rect">
            <a:avLst/>
          </a:prstGeom>
          <a:solidFill>
            <a:schemeClr val="accent2">
              <a:lumMod val="20000"/>
              <a:lumOff val="80000"/>
            </a:schemeClr>
          </a:solidFill>
        </p:spPr>
        <p:style>
          <a:lnRef idx="3">
            <a:schemeClr val="lt1"/>
          </a:lnRef>
          <a:fillRef idx="1">
            <a:schemeClr val="accent3"/>
          </a:fillRef>
          <a:effectRef idx="1">
            <a:schemeClr val="accent3"/>
          </a:effectRef>
          <a:fontRef idx="minor">
            <a:schemeClr val="lt1"/>
          </a:fontRef>
        </p:style>
        <p:txBody>
          <a:bodyPr rtlCol="1" anchor="ctr"/>
          <a:lstStyle/>
          <a:p>
            <a:pPr algn="ctr"/>
            <a:endParaRPr lang="fa-IR"/>
          </a:p>
        </p:txBody>
      </p:sp>
      <p:sp>
        <p:nvSpPr>
          <p:cNvPr id="3" name="TextBox 2"/>
          <p:cNvSpPr txBox="1"/>
          <p:nvPr/>
        </p:nvSpPr>
        <p:spPr>
          <a:xfrm>
            <a:off x="8788260" y="798491"/>
            <a:ext cx="2884292" cy="461665"/>
          </a:xfrm>
          <a:prstGeom prst="rect">
            <a:avLst/>
          </a:prstGeom>
          <a:noFill/>
        </p:spPr>
        <p:txBody>
          <a:bodyPr wrap="square" rtlCol="1">
            <a:spAutoFit/>
          </a:bodyPr>
          <a:lstStyle/>
          <a:p>
            <a:pPr algn="ctr"/>
            <a:r>
              <a:rPr lang="fa-IR" sz="2400" b="1" dirty="0" smtClean="0">
                <a:ln w="0"/>
                <a:effectLst>
                  <a:outerShdw blurRad="38100" dist="19050" dir="2700000" algn="tl" rotWithShape="0">
                    <a:schemeClr val="dk1">
                      <a:alpha val="40000"/>
                    </a:schemeClr>
                  </a:outerShdw>
                </a:effectLst>
                <a:cs typeface="B Nazanin" panose="00000400000000000000" pitchFamily="2" charset="-78"/>
              </a:rPr>
              <a:t>محورهای شهر هوشمند</a:t>
            </a:r>
            <a:endParaRPr lang="fa-IR" sz="2400" b="1" dirty="0">
              <a:ln w="0"/>
              <a:effectLst>
                <a:outerShdw blurRad="38100" dist="19050" dir="2700000" algn="tl" rotWithShape="0">
                  <a:schemeClr val="dk1">
                    <a:alpha val="40000"/>
                  </a:schemeClr>
                </a:outerShdw>
              </a:effectLst>
              <a:cs typeface="B Nazanin" panose="00000400000000000000" pitchFamily="2" charset="-78"/>
            </a:endParaRPr>
          </a:p>
        </p:txBody>
      </p:sp>
      <p:sp>
        <p:nvSpPr>
          <p:cNvPr id="4" name="TextBox 3"/>
          <p:cNvSpPr txBox="1"/>
          <p:nvPr/>
        </p:nvSpPr>
        <p:spPr>
          <a:xfrm>
            <a:off x="8612552" y="1540116"/>
            <a:ext cx="3060000" cy="461665"/>
          </a:xfrm>
          <a:prstGeom prst="rect">
            <a:avLst/>
          </a:prstGeom>
        </p:spPr>
        <p:style>
          <a:lnRef idx="2">
            <a:schemeClr val="accent2"/>
          </a:lnRef>
          <a:fillRef idx="1">
            <a:schemeClr val="lt1"/>
          </a:fillRef>
          <a:effectRef idx="0">
            <a:schemeClr val="accent2"/>
          </a:effectRef>
          <a:fontRef idx="minor">
            <a:schemeClr val="dk1"/>
          </a:fontRef>
        </p:style>
        <p:txBody>
          <a:bodyPr wrap="square" rtlCol="1">
            <a:spAutoFit/>
          </a:bodyPr>
          <a:lstStyle/>
          <a:p>
            <a:r>
              <a:rPr lang="fa-IR" sz="2400" dirty="0" smtClean="0">
                <a:cs typeface="B Nazanin" panose="00000400000000000000" pitchFamily="2" charset="-78"/>
              </a:rPr>
              <a:t>تعاریف و مفاهیم شهر هوشمند</a:t>
            </a:r>
            <a:endParaRPr lang="fa-IR" sz="2400" dirty="0">
              <a:cs typeface="B Nazanin" panose="00000400000000000000" pitchFamily="2" charset="-78"/>
            </a:endParaRPr>
          </a:p>
        </p:txBody>
      </p:sp>
      <p:sp>
        <p:nvSpPr>
          <p:cNvPr id="5" name="Rectangle 4"/>
          <p:cNvSpPr/>
          <p:nvPr/>
        </p:nvSpPr>
        <p:spPr>
          <a:xfrm>
            <a:off x="8612552" y="2569439"/>
            <a:ext cx="3060000" cy="461665"/>
          </a:xfrm>
          <a:prstGeom prst="rect">
            <a:avLst/>
          </a:prstGeom>
        </p:spPr>
        <p:style>
          <a:lnRef idx="1">
            <a:schemeClr val="accent6"/>
          </a:lnRef>
          <a:fillRef idx="2">
            <a:schemeClr val="accent6"/>
          </a:fillRef>
          <a:effectRef idx="1">
            <a:schemeClr val="accent6"/>
          </a:effectRef>
          <a:fontRef idx="minor">
            <a:schemeClr val="dk1"/>
          </a:fontRef>
        </p:style>
        <p:txBody>
          <a:bodyPr wrap="square" rtlCol="1">
            <a:spAutoFit/>
          </a:bodyPr>
          <a:lstStyle/>
          <a:p>
            <a:pPr algn="ctr"/>
            <a:r>
              <a:rPr lang="fa-IR" sz="2400" dirty="0" smtClean="0">
                <a:cs typeface="B Nazanin" panose="00000400000000000000" pitchFamily="2" charset="-78"/>
              </a:rPr>
              <a:t>توسعه شهر هوشمند</a:t>
            </a:r>
            <a:endParaRPr lang="fa-IR" sz="2400" dirty="0">
              <a:cs typeface="B Nazanin" panose="00000400000000000000" pitchFamily="2" charset="-78"/>
            </a:endParaRPr>
          </a:p>
        </p:txBody>
      </p:sp>
      <p:sp>
        <p:nvSpPr>
          <p:cNvPr id="6" name="Rectangle 5"/>
          <p:cNvSpPr/>
          <p:nvPr/>
        </p:nvSpPr>
        <p:spPr>
          <a:xfrm>
            <a:off x="759854" y="964470"/>
            <a:ext cx="7065639" cy="461665"/>
          </a:xfrm>
          <a:prstGeom prst="rect">
            <a:avLst/>
          </a:prstGeom>
          <a:solidFill>
            <a:srgbClr val="FFE8D0"/>
          </a:solidFill>
          <a:ln>
            <a:noFill/>
          </a:ln>
        </p:spPr>
        <p:style>
          <a:lnRef idx="2">
            <a:schemeClr val="accent6"/>
          </a:lnRef>
          <a:fillRef idx="1">
            <a:schemeClr val="lt1"/>
          </a:fillRef>
          <a:effectRef idx="0">
            <a:schemeClr val="accent6"/>
          </a:effectRef>
          <a:fontRef idx="minor">
            <a:schemeClr val="dk1"/>
          </a:fontRef>
        </p:style>
        <p:txBody>
          <a:bodyPr wrap="square" anchor="ctr">
            <a:spAutoFit/>
          </a:bodyPr>
          <a:lstStyle/>
          <a:p>
            <a:r>
              <a:rPr lang="fa-IR" sz="2400" dirty="0">
                <a:cs typeface="B Nazanin" panose="00000400000000000000" pitchFamily="2" charset="-78"/>
              </a:rPr>
              <a:t>زیرساخت هاي پهناي باند؛ مبنایی برای ارتباط </a:t>
            </a:r>
            <a:r>
              <a:rPr lang="fa-IR" sz="2400" dirty="0" smtClean="0">
                <a:cs typeface="B Nazanin" panose="00000400000000000000" pitchFamily="2" charset="-78"/>
              </a:rPr>
              <a:t>دیجیتالی</a:t>
            </a:r>
            <a:endParaRPr lang="fa-IR" sz="2400" dirty="0">
              <a:cs typeface="B Nazanin" panose="00000400000000000000" pitchFamily="2" charset="-78"/>
            </a:endParaRPr>
          </a:p>
        </p:txBody>
      </p:sp>
      <p:sp>
        <p:nvSpPr>
          <p:cNvPr id="7" name="Rectangle 6"/>
          <p:cNvSpPr/>
          <p:nvPr/>
        </p:nvSpPr>
        <p:spPr>
          <a:xfrm>
            <a:off x="759854" y="1718443"/>
            <a:ext cx="7065639" cy="830997"/>
          </a:xfrm>
          <a:prstGeom prst="rect">
            <a:avLst/>
          </a:prstGeom>
          <a:solidFill>
            <a:srgbClr val="FFE8D0"/>
          </a:solidFill>
          <a:ln>
            <a:noFill/>
          </a:ln>
        </p:spPr>
        <p:style>
          <a:lnRef idx="2">
            <a:schemeClr val="accent6"/>
          </a:lnRef>
          <a:fillRef idx="1">
            <a:schemeClr val="lt1"/>
          </a:fillRef>
          <a:effectRef idx="0">
            <a:schemeClr val="accent6"/>
          </a:effectRef>
          <a:fontRef idx="minor">
            <a:schemeClr val="dk1"/>
          </a:fontRef>
        </p:style>
        <p:txBody>
          <a:bodyPr wrap="square" anchor="ctr">
            <a:spAutoFit/>
          </a:bodyPr>
          <a:lstStyle/>
          <a:p>
            <a:r>
              <a:rPr lang="fa-IR" sz="2400" dirty="0">
                <a:solidFill>
                  <a:schemeClr val="dk1"/>
                </a:solidFill>
                <a:cs typeface="B Nazanin" panose="00000400000000000000" pitchFamily="2" charset="-78"/>
              </a:rPr>
              <a:t>نیروي کار دانش بنیان، مبنایی براي </a:t>
            </a:r>
            <a:r>
              <a:rPr lang="fa-IR" sz="2400" dirty="0" smtClean="0">
                <a:solidFill>
                  <a:schemeClr val="dk1"/>
                </a:solidFill>
                <a:cs typeface="B Nazanin" panose="00000400000000000000" pitchFamily="2" charset="-78"/>
              </a:rPr>
              <a:t>سنجش ظرفیت </a:t>
            </a:r>
            <a:r>
              <a:rPr lang="fa-IR" sz="2400" dirty="0">
                <a:solidFill>
                  <a:schemeClr val="dk1"/>
                </a:solidFill>
                <a:cs typeface="B Nazanin" panose="00000400000000000000" pitchFamily="2" charset="-78"/>
              </a:rPr>
              <a:t>جمعیت واجد شرایط براي فعالیت هاي دانش بنیان</a:t>
            </a:r>
          </a:p>
        </p:txBody>
      </p:sp>
      <p:sp>
        <p:nvSpPr>
          <p:cNvPr id="8" name="Rectangle 7"/>
          <p:cNvSpPr/>
          <p:nvPr/>
        </p:nvSpPr>
        <p:spPr>
          <a:xfrm>
            <a:off x="759853" y="2854627"/>
            <a:ext cx="7065639" cy="830997"/>
          </a:xfrm>
          <a:prstGeom prst="rect">
            <a:avLst/>
          </a:prstGeom>
          <a:solidFill>
            <a:srgbClr val="FFE8D0"/>
          </a:solidFill>
        </p:spPr>
        <p:txBody>
          <a:bodyPr wrap="square">
            <a:spAutoFit/>
          </a:bodyPr>
          <a:lstStyle/>
          <a:p>
            <a:r>
              <a:rPr lang="fa-IR" sz="2400" dirty="0" smtClean="0">
                <a:solidFill>
                  <a:schemeClr val="dk1"/>
                </a:solidFill>
                <a:cs typeface="B Nazanin" panose="00000400000000000000" pitchFamily="2" charset="-78"/>
              </a:rPr>
              <a:t>نوآوري؛ </a:t>
            </a:r>
            <a:r>
              <a:rPr lang="fa-IR" sz="2400" dirty="0">
                <a:solidFill>
                  <a:schemeClr val="dk1"/>
                </a:solidFill>
                <a:cs typeface="B Nazanin" panose="00000400000000000000" pitchFamily="2" charset="-78"/>
              </a:rPr>
              <a:t>معیار مهمی براي ارزیابی میزان توانایی جوامع در ایجاد </a:t>
            </a:r>
            <a:r>
              <a:rPr lang="fa-IR" sz="2400" dirty="0" smtClean="0">
                <a:solidFill>
                  <a:schemeClr val="dk1"/>
                </a:solidFill>
                <a:cs typeface="B Nazanin" panose="00000400000000000000" pitchFamily="2" charset="-78"/>
              </a:rPr>
              <a:t>محیط هاي </a:t>
            </a:r>
            <a:r>
              <a:rPr lang="fa-IR" sz="2400" dirty="0">
                <a:solidFill>
                  <a:schemeClr val="dk1"/>
                </a:solidFill>
                <a:cs typeface="B Nazanin" panose="00000400000000000000" pitchFamily="2" charset="-78"/>
              </a:rPr>
              <a:t>نوآورانه</a:t>
            </a:r>
          </a:p>
        </p:txBody>
      </p:sp>
      <p:sp>
        <p:nvSpPr>
          <p:cNvPr id="9" name="Rectangle 8"/>
          <p:cNvSpPr/>
          <p:nvPr/>
        </p:nvSpPr>
        <p:spPr>
          <a:xfrm>
            <a:off x="759854" y="3970609"/>
            <a:ext cx="7065639" cy="830997"/>
          </a:xfrm>
          <a:prstGeom prst="rect">
            <a:avLst/>
          </a:prstGeom>
          <a:solidFill>
            <a:srgbClr val="FFE8D0"/>
          </a:solidFill>
        </p:spPr>
        <p:txBody>
          <a:bodyPr wrap="square">
            <a:spAutoFit/>
          </a:bodyPr>
          <a:lstStyle/>
          <a:p>
            <a:pPr algn="just"/>
            <a:r>
              <a:rPr lang="fa-IR" sz="2400" dirty="0">
                <a:solidFill>
                  <a:schemeClr val="dk1"/>
                </a:solidFill>
                <a:cs typeface="B Nazanin" panose="00000400000000000000" pitchFamily="2" charset="-78"/>
              </a:rPr>
              <a:t>دموکراسی </a:t>
            </a:r>
            <a:r>
              <a:rPr lang="fa-IR" sz="2400" dirty="0" smtClean="0">
                <a:solidFill>
                  <a:schemeClr val="dk1"/>
                </a:solidFill>
                <a:cs typeface="B Nazanin" panose="00000400000000000000" pitchFamily="2" charset="-78"/>
              </a:rPr>
              <a:t>دیجیتالی؛ معیار ارزیابی میزان </a:t>
            </a:r>
            <a:r>
              <a:rPr lang="fa-IR" sz="2400" dirty="0">
                <a:solidFill>
                  <a:schemeClr val="dk1"/>
                </a:solidFill>
                <a:cs typeface="B Nazanin" panose="00000400000000000000" pitchFamily="2" charset="-78"/>
              </a:rPr>
              <a:t>غلبه بر شکاف </a:t>
            </a:r>
            <a:r>
              <a:rPr lang="fa-IR" sz="2400" dirty="0" smtClean="0">
                <a:solidFill>
                  <a:schemeClr val="dk1"/>
                </a:solidFill>
                <a:cs typeface="B Nazanin" panose="00000400000000000000" pitchFamily="2" charset="-78"/>
              </a:rPr>
              <a:t>دیجیتالی و امکان </a:t>
            </a:r>
            <a:r>
              <a:rPr lang="fa-IR" sz="2400" dirty="0">
                <a:solidFill>
                  <a:schemeClr val="dk1"/>
                </a:solidFill>
                <a:cs typeface="B Nazanin" panose="00000400000000000000" pitchFamily="2" charset="-78"/>
              </a:rPr>
              <a:t>دسترسی </a:t>
            </a:r>
            <a:r>
              <a:rPr lang="fa-IR" sz="2400" dirty="0" smtClean="0">
                <a:solidFill>
                  <a:schemeClr val="dk1"/>
                </a:solidFill>
                <a:cs typeface="B Nazanin" panose="00000400000000000000" pitchFamily="2" charset="-78"/>
              </a:rPr>
              <a:t>برای </a:t>
            </a:r>
            <a:r>
              <a:rPr lang="fa-IR" sz="2400" dirty="0">
                <a:solidFill>
                  <a:schemeClr val="dk1"/>
                </a:solidFill>
                <a:cs typeface="B Nazanin" panose="00000400000000000000" pitchFamily="2" charset="-78"/>
              </a:rPr>
              <a:t>همه اقشار جامعه </a:t>
            </a:r>
            <a:r>
              <a:rPr lang="fa-IR" sz="2400" dirty="0" smtClean="0">
                <a:solidFill>
                  <a:schemeClr val="dk1"/>
                </a:solidFill>
                <a:cs typeface="B Nazanin" panose="00000400000000000000" pitchFamily="2" charset="-78"/>
              </a:rPr>
              <a:t>به بهره گیري </a:t>
            </a:r>
            <a:r>
              <a:rPr lang="fa-IR" sz="2400" dirty="0">
                <a:solidFill>
                  <a:schemeClr val="dk1"/>
                </a:solidFill>
                <a:cs typeface="B Nazanin" panose="00000400000000000000" pitchFamily="2" charset="-78"/>
              </a:rPr>
              <a:t>از </a:t>
            </a:r>
            <a:r>
              <a:rPr lang="fa-IR" sz="2400" dirty="0" smtClean="0">
                <a:solidFill>
                  <a:schemeClr val="dk1"/>
                </a:solidFill>
                <a:cs typeface="B Nazanin" panose="00000400000000000000" pitchFamily="2" charset="-78"/>
              </a:rPr>
              <a:t>اطلاعات</a:t>
            </a:r>
            <a:endParaRPr lang="fa-IR" sz="2400" dirty="0">
              <a:solidFill>
                <a:schemeClr val="dk1"/>
              </a:solidFill>
              <a:cs typeface="B Nazanin" panose="00000400000000000000" pitchFamily="2" charset="-78"/>
            </a:endParaRPr>
          </a:p>
        </p:txBody>
      </p:sp>
      <p:sp>
        <p:nvSpPr>
          <p:cNvPr id="10" name="Rectangle 9"/>
          <p:cNvSpPr/>
          <p:nvPr/>
        </p:nvSpPr>
        <p:spPr>
          <a:xfrm>
            <a:off x="759854" y="5086591"/>
            <a:ext cx="7065639" cy="830997"/>
          </a:xfrm>
          <a:prstGeom prst="rect">
            <a:avLst/>
          </a:prstGeom>
          <a:solidFill>
            <a:srgbClr val="FFE8D0"/>
          </a:solidFill>
        </p:spPr>
        <p:txBody>
          <a:bodyPr wrap="square">
            <a:spAutoFit/>
          </a:bodyPr>
          <a:lstStyle/>
          <a:p>
            <a:r>
              <a:rPr lang="fa-IR" sz="2400" dirty="0" smtClean="0">
                <a:latin typeface="BNazanin"/>
                <a:cs typeface="B Nazanin" panose="00000400000000000000" pitchFamily="2" charset="-78"/>
              </a:rPr>
              <a:t>بازاریابی؛ معیاری جهت توسعه </a:t>
            </a:r>
            <a:r>
              <a:rPr lang="fa-IR" sz="2400" dirty="0">
                <a:cs typeface="B Nazanin" panose="00000400000000000000" pitchFamily="2" charset="-78"/>
              </a:rPr>
              <a:t>اقتصادي، افزایش پهناي باند و </a:t>
            </a:r>
            <a:r>
              <a:rPr lang="fa-IR" sz="2400" dirty="0" smtClean="0">
                <a:cs typeface="B Nazanin" panose="00000400000000000000" pitchFamily="2" charset="-78"/>
              </a:rPr>
              <a:t>زمینه سازي </a:t>
            </a:r>
            <a:r>
              <a:rPr lang="fa-IR" sz="2400" dirty="0">
                <a:cs typeface="B Nazanin" panose="00000400000000000000" pitchFamily="2" charset="-78"/>
              </a:rPr>
              <a:t>براي جذب نیروي کار</a:t>
            </a:r>
          </a:p>
        </p:txBody>
      </p:sp>
      <p:pic>
        <p:nvPicPr>
          <p:cNvPr id="11" name="Picture 10"/>
          <p:cNvPicPr>
            <a:picLocks noChangeAspect="1"/>
          </p:cNvPicPr>
          <p:nvPr/>
        </p:nvPicPr>
        <p:blipFill rotWithShape="1">
          <a:blip r:embed="rId2">
            <a:extLst>
              <a:ext uri="{28A0092B-C50C-407E-A947-70E740481C1C}">
                <a14:useLocalDpi xmlns:a14="http://schemas.microsoft.com/office/drawing/2010/main" val="0"/>
              </a:ext>
            </a:extLst>
          </a:blip>
          <a:srcRect l="3339" r="8455"/>
          <a:stretch/>
        </p:blipFill>
        <p:spPr>
          <a:xfrm>
            <a:off x="8536833" y="3757588"/>
            <a:ext cx="3387145" cy="2160000"/>
          </a:xfrm>
          <a:prstGeom prst="rect">
            <a:avLst/>
          </a:prstGeom>
        </p:spPr>
      </p:pic>
    </p:spTree>
    <p:extLst>
      <p:ext uri="{BB962C8B-B14F-4D97-AF65-F5344CB8AC3E}">
        <p14:creationId xmlns:p14="http://schemas.microsoft.com/office/powerpoint/2010/main" val="27225088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arn(inVertical)">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5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8680800" y="1008003"/>
            <a:ext cx="3060000" cy="461665"/>
          </a:xfrm>
          <a:prstGeom prst="rect">
            <a:avLst/>
          </a:prstGeom>
        </p:spPr>
        <p:style>
          <a:lnRef idx="2">
            <a:schemeClr val="accent2"/>
          </a:lnRef>
          <a:fillRef idx="1">
            <a:schemeClr val="lt1"/>
          </a:fillRef>
          <a:effectRef idx="0">
            <a:schemeClr val="accent2"/>
          </a:effectRef>
          <a:fontRef idx="minor">
            <a:schemeClr val="dk1"/>
          </a:fontRef>
        </p:style>
        <p:txBody>
          <a:bodyPr wrap="square" rtlCol="1">
            <a:spAutoFit/>
          </a:bodyPr>
          <a:lstStyle>
            <a:defPPr>
              <a:defRPr lang="fa-IR"/>
            </a:defPPr>
            <a:lvl1pPr>
              <a:defRPr sz="2400">
                <a:cs typeface="B Nazanin" panose="00000400000000000000" pitchFamily="2" charset="-78"/>
              </a:defRPr>
            </a:lvl1pPr>
          </a:lstStyle>
          <a:p>
            <a:pPr algn="ctr"/>
            <a:r>
              <a:rPr lang="fa-IR" dirty="0"/>
              <a:t>مردم هوشمند</a:t>
            </a:r>
          </a:p>
        </p:txBody>
      </p:sp>
      <p:sp>
        <p:nvSpPr>
          <p:cNvPr id="7" name="TextBox 6"/>
          <p:cNvSpPr txBox="1"/>
          <p:nvPr/>
        </p:nvSpPr>
        <p:spPr>
          <a:xfrm>
            <a:off x="4607018" y="999192"/>
            <a:ext cx="3060000" cy="461665"/>
          </a:xfrm>
          <a:prstGeom prst="rect">
            <a:avLst/>
          </a:prstGeom>
        </p:spPr>
        <p:style>
          <a:lnRef idx="2">
            <a:schemeClr val="accent2"/>
          </a:lnRef>
          <a:fillRef idx="1">
            <a:schemeClr val="lt1"/>
          </a:fillRef>
          <a:effectRef idx="0">
            <a:schemeClr val="accent2"/>
          </a:effectRef>
          <a:fontRef idx="minor">
            <a:schemeClr val="dk1"/>
          </a:fontRef>
        </p:style>
        <p:txBody>
          <a:bodyPr wrap="square" rtlCol="1">
            <a:spAutoFit/>
          </a:bodyPr>
          <a:lstStyle>
            <a:defPPr>
              <a:defRPr lang="fa-IR"/>
            </a:defPPr>
            <a:lvl1pPr>
              <a:defRPr sz="2400">
                <a:cs typeface="B Nazanin" panose="00000400000000000000" pitchFamily="2" charset="-78"/>
              </a:defRPr>
            </a:lvl1pPr>
          </a:lstStyle>
          <a:p>
            <a:pPr algn="ctr"/>
            <a:r>
              <a:rPr lang="fa-IR" dirty="0"/>
              <a:t>اقتصاد هوشمند</a:t>
            </a:r>
          </a:p>
        </p:txBody>
      </p:sp>
      <p:sp>
        <p:nvSpPr>
          <p:cNvPr id="8" name="TextBox 7"/>
          <p:cNvSpPr txBox="1"/>
          <p:nvPr/>
        </p:nvSpPr>
        <p:spPr>
          <a:xfrm>
            <a:off x="533237" y="1002859"/>
            <a:ext cx="3060000" cy="461665"/>
          </a:xfrm>
          <a:prstGeom prst="rect">
            <a:avLst/>
          </a:prstGeom>
        </p:spPr>
        <p:style>
          <a:lnRef idx="2">
            <a:schemeClr val="accent2"/>
          </a:lnRef>
          <a:fillRef idx="1">
            <a:schemeClr val="lt1"/>
          </a:fillRef>
          <a:effectRef idx="0">
            <a:schemeClr val="accent2"/>
          </a:effectRef>
          <a:fontRef idx="minor">
            <a:schemeClr val="dk1"/>
          </a:fontRef>
        </p:style>
        <p:txBody>
          <a:bodyPr wrap="square" rtlCol="1">
            <a:spAutoFit/>
          </a:bodyPr>
          <a:lstStyle>
            <a:defPPr>
              <a:defRPr lang="fa-IR"/>
            </a:defPPr>
            <a:lvl1pPr>
              <a:defRPr sz="2400">
                <a:cs typeface="B Nazanin" panose="00000400000000000000" pitchFamily="2" charset="-78"/>
              </a:defRPr>
            </a:lvl1pPr>
          </a:lstStyle>
          <a:p>
            <a:pPr algn="ctr"/>
            <a:r>
              <a:rPr lang="fa-IR" dirty="0"/>
              <a:t>حکمرانی هوشمند</a:t>
            </a:r>
          </a:p>
        </p:txBody>
      </p:sp>
      <p:sp>
        <p:nvSpPr>
          <p:cNvPr id="2" name="TextBox 1"/>
          <p:cNvSpPr txBox="1"/>
          <p:nvPr/>
        </p:nvSpPr>
        <p:spPr>
          <a:xfrm>
            <a:off x="533237" y="1888789"/>
            <a:ext cx="3060000" cy="1015663"/>
          </a:xfrm>
          <a:prstGeom prst="rect">
            <a:avLst/>
          </a:prstGeom>
          <a:ln w="19050"/>
        </p:spPr>
        <p:style>
          <a:lnRef idx="2">
            <a:schemeClr val="accent2"/>
          </a:lnRef>
          <a:fillRef idx="1">
            <a:schemeClr val="lt1"/>
          </a:fillRef>
          <a:effectRef idx="0">
            <a:schemeClr val="accent2"/>
          </a:effectRef>
          <a:fontRef idx="minor">
            <a:schemeClr val="dk1"/>
          </a:fontRef>
        </p:style>
        <p:txBody>
          <a:bodyPr wrap="square" rtlCol="1">
            <a:spAutoFit/>
          </a:bodyPr>
          <a:lstStyle/>
          <a:p>
            <a:pPr algn="just"/>
            <a:r>
              <a:rPr lang="fa-IR" sz="2000" dirty="0" smtClean="0">
                <a:cs typeface="B Nazanin" panose="00000400000000000000" pitchFamily="2" charset="-78"/>
              </a:rPr>
              <a:t>مشارکت </a:t>
            </a:r>
            <a:r>
              <a:rPr lang="fa-IR" sz="2000" dirty="0">
                <a:cs typeface="B Nazanin" panose="00000400000000000000" pitchFamily="2" charset="-78"/>
              </a:rPr>
              <a:t>در </a:t>
            </a:r>
            <a:r>
              <a:rPr lang="fa-IR" sz="2000" dirty="0" smtClean="0">
                <a:cs typeface="B Nazanin" panose="00000400000000000000" pitchFamily="2" charset="-78"/>
              </a:rPr>
              <a:t>تصمیم گیري</a:t>
            </a:r>
            <a:r>
              <a:rPr lang="fa-IR" sz="2000" dirty="0">
                <a:cs typeface="B Nazanin" panose="00000400000000000000" pitchFamily="2" charset="-78"/>
              </a:rPr>
              <a:t>، خدمات عمومی و اجتماعی، حکومت </a:t>
            </a:r>
            <a:r>
              <a:rPr lang="fa-IR" sz="2000" dirty="0" smtClean="0">
                <a:cs typeface="B Nazanin" panose="00000400000000000000" pitchFamily="2" charset="-78"/>
              </a:rPr>
              <a:t>شفاف، استراتژي هاي </a:t>
            </a:r>
            <a:r>
              <a:rPr lang="fa-IR" sz="2000" dirty="0">
                <a:cs typeface="B Nazanin" panose="00000400000000000000" pitchFamily="2" charset="-78"/>
              </a:rPr>
              <a:t>سیاسی و </a:t>
            </a:r>
            <a:r>
              <a:rPr lang="fa-IR" sz="2000" dirty="0" smtClean="0">
                <a:cs typeface="B Nazanin" panose="00000400000000000000" pitchFamily="2" charset="-78"/>
              </a:rPr>
              <a:t>دیدگاه ها</a:t>
            </a:r>
            <a:endParaRPr lang="fa-IR" sz="2000" dirty="0">
              <a:cs typeface="B Nazanin" panose="00000400000000000000" pitchFamily="2" charset="-78"/>
            </a:endParaRPr>
          </a:p>
        </p:txBody>
      </p:sp>
      <p:sp>
        <p:nvSpPr>
          <p:cNvPr id="13" name="TextBox 12"/>
          <p:cNvSpPr txBox="1"/>
          <p:nvPr/>
        </p:nvSpPr>
        <p:spPr>
          <a:xfrm>
            <a:off x="8680800" y="1888789"/>
            <a:ext cx="3060000" cy="1631216"/>
          </a:xfrm>
          <a:prstGeom prst="rect">
            <a:avLst/>
          </a:prstGeom>
          <a:ln w="19050"/>
        </p:spPr>
        <p:style>
          <a:lnRef idx="2">
            <a:schemeClr val="accent2"/>
          </a:lnRef>
          <a:fillRef idx="1">
            <a:schemeClr val="lt1"/>
          </a:fillRef>
          <a:effectRef idx="0">
            <a:schemeClr val="accent2"/>
          </a:effectRef>
          <a:fontRef idx="minor">
            <a:schemeClr val="dk1"/>
          </a:fontRef>
        </p:style>
        <p:txBody>
          <a:bodyPr wrap="square" rtlCol="1">
            <a:spAutoFit/>
          </a:bodyPr>
          <a:lstStyle/>
          <a:p>
            <a:pPr algn="just"/>
            <a:r>
              <a:rPr lang="fa-IR" sz="2000" dirty="0" smtClean="0">
                <a:solidFill>
                  <a:schemeClr val="dk1"/>
                </a:solidFill>
                <a:cs typeface="B Nazanin" panose="00000400000000000000" pitchFamily="2" charset="-78"/>
              </a:rPr>
              <a:t>سطح </a:t>
            </a:r>
            <a:r>
              <a:rPr lang="fa-IR" sz="2000" dirty="0">
                <a:solidFill>
                  <a:schemeClr val="dk1"/>
                </a:solidFill>
                <a:cs typeface="B Nazanin" panose="00000400000000000000" pitchFamily="2" charset="-78"/>
              </a:rPr>
              <a:t>صلاحیت، وابستگی به یادگیري با عمر طولانی، کثرت قومی </a:t>
            </a:r>
            <a:r>
              <a:rPr lang="fa-IR" sz="2000" dirty="0" smtClean="0">
                <a:solidFill>
                  <a:schemeClr val="dk1"/>
                </a:solidFill>
                <a:cs typeface="B Nazanin" panose="00000400000000000000" pitchFamily="2" charset="-78"/>
              </a:rPr>
              <a:t>و اجتماعی</a:t>
            </a:r>
            <a:r>
              <a:rPr lang="fa-IR" sz="2000" dirty="0">
                <a:solidFill>
                  <a:schemeClr val="dk1"/>
                </a:solidFill>
                <a:cs typeface="B Nazanin" panose="00000400000000000000" pitchFamily="2" charset="-78"/>
              </a:rPr>
              <a:t>، </a:t>
            </a:r>
            <a:r>
              <a:rPr lang="fa-IR" sz="2000" dirty="0" smtClean="0">
                <a:solidFill>
                  <a:schemeClr val="dk1"/>
                </a:solidFill>
                <a:cs typeface="B Nazanin" panose="00000400000000000000" pitchFamily="2" charset="-78"/>
              </a:rPr>
              <a:t>انعطاف پذیري</a:t>
            </a:r>
            <a:r>
              <a:rPr lang="fa-IR" sz="2000" dirty="0">
                <a:solidFill>
                  <a:schemeClr val="dk1"/>
                </a:solidFill>
                <a:cs typeface="B Nazanin" panose="00000400000000000000" pitchFamily="2" charset="-78"/>
              </a:rPr>
              <a:t>، خلاقیت، </a:t>
            </a:r>
            <a:r>
              <a:rPr lang="fa-IR" sz="2000" dirty="0" smtClean="0">
                <a:solidFill>
                  <a:schemeClr val="dk1"/>
                </a:solidFill>
                <a:cs typeface="B Nazanin" panose="00000400000000000000" pitchFamily="2" charset="-78"/>
              </a:rPr>
              <a:t>جهان وطنی</a:t>
            </a:r>
            <a:r>
              <a:rPr lang="fa-IR" sz="2000" dirty="0">
                <a:solidFill>
                  <a:schemeClr val="dk1"/>
                </a:solidFill>
                <a:cs typeface="B Nazanin" panose="00000400000000000000" pitchFamily="2" charset="-78"/>
              </a:rPr>
              <a:t>، ذهن باز، مشارکت در زندگی </a:t>
            </a:r>
            <a:r>
              <a:rPr lang="fa-IR" sz="2000" dirty="0" smtClean="0">
                <a:solidFill>
                  <a:schemeClr val="dk1"/>
                </a:solidFill>
                <a:cs typeface="B Nazanin" panose="00000400000000000000" pitchFamily="2" charset="-78"/>
              </a:rPr>
              <a:t>عمومی</a:t>
            </a:r>
            <a:endParaRPr lang="fa-IR" sz="2000" dirty="0">
              <a:solidFill>
                <a:schemeClr val="dk1"/>
              </a:solidFill>
              <a:cs typeface="B Nazanin" panose="00000400000000000000" pitchFamily="2" charset="-78"/>
            </a:endParaRPr>
          </a:p>
        </p:txBody>
      </p:sp>
      <p:sp>
        <p:nvSpPr>
          <p:cNvPr id="15" name="TextBox 14"/>
          <p:cNvSpPr txBox="1"/>
          <p:nvPr/>
        </p:nvSpPr>
        <p:spPr>
          <a:xfrm>
            <a:off x="4607018" y="1888789"/>
            <a:ext cx="3060001" cy="1631216"/>
          </a:xfrm>
          <a:prstGeom prst="rect">
            <a:avLst/>
          </a:prstGeom>
          <a:ln w="19050"/>
        </p:spPr>
        <p:style>
          <a:lnRef idx="2">
            <a:schemeClr val="accent2"/>
          </a:lnRef>
          <a:fillRef idx="1">
            <a:schemeClr val="lt1"/>
          </a:fillRef>
          <a:effectRef idx="0">
            <a:schemeClr val="accent2"/>
          </a:effectRef>
          <a:fontRef idx="minor">
            <a:schemeClr val="dk1"/>
          </a:fontRef>
        </p:style>
        <p:txBody>
          <a:bodyPr wrap="square" rtlCol="1">
            <a:spAutoFit/>
          </a:bodyPr>
          <a:lstStyle/>
          <a:p>
            <a:pPr algn="just"/>
            <a:r>
              <a:rPr lang="fa-IR" sz="2000" dirty="0" smtClean="0">
                <a:solidFill>
                  <a:schemeClr val="dk1"/>
                </a:solidFill>
                <a:cs typeface="B Nazanin" panose="00000400000000000000" pitchFamily="2" charset="-78"/>
              </a:rPr>
              <a:t>اقتصاد </a:t>
            </a:r>
            <a:r>
              <a:rPr lang="fa-IR" sz="2000" dirty="0">
                <a:solidFill>
                  <a:schemeClr val="dk1"/>
                </a:solidFill>
                <a:cs typeface="B Nazanin" panose="00000400000000000000" pitchFamily="2" charset="-78"/>
              </a:rPr>
              <a:t>هوشمند (رقابت): روح نوآورانه، کارآفرینی، تصویر اقتصادي و علائم تجاري، </a:t>
            </a:r>
            <a:r>
              <a:rPr lang="fa-IR" sz="2000" dirty="0" smtClean="0">
                <a:solidFill>
                  <a:schemeClr val="dk1"/>
                </a:solidFill>
                <a:cs typeface="B Nazanin" panose="00000400000000000000" pitchFamily="2" charset="-78"/>
              </a:rPr>
              <a:t>بهره وري</a:t>
            </a:r>
            <a:r>
              <a:rPr lang="fa-IR" sz="2000" dirty="0">
                <a:solidFill>
                  <a:schemeClr val="dk1"/>
                </a:solidFill>
                <a:cs typeface="B Nazanin" panose="00000400000000000000" pitchFamily="2" charset="-78"/>
              </a:rPr>
              <a:t>، </a:t>
            </a:r>
            <a:r>
              <a:rPr lang="fa-IR" sz="2000" dirty="0" smtClean="0">
                <a:solidFill>
                  <a:schemeClr val="dk1"/>
                </a:solidFill>
                <a:cs typeface="B Nazanin" panose="00000400000000000000" pitchFamily="2" charset="-78"/>
              </a:rPr>
              <a:t>انعطاف پذیري </a:t>
            </a:r>
            <a:r>
              <a:rPr lang="fa-IR" sz="2000" dirty="0">
                <a:solidFill>
                  <a:schemeClr val="dk1"/>
                </a:solidFill>
                <a:cs typeface="B Nazanin" panose="00000400000000000000" pitchFamily="2" charset="-78"/>
              </a:rPr>
              <a:t>بازار کار، </a:t>
            </a:r>
            <a:r>
              <a:rPr lang="fa-IR" sz="2000" dirty="0" smtClean="0">
                <a:solidFill>
                  <a:schemeClr val="dk1"/>
                </a:solidFill>
                <a:cs typeface="B Nazanin" panose="00000400000000000000" pitchFamily="2" charset="-78"/>
              </a:rPr>
              <a:t>بین المللی بودن</a:t>
            </a:r>
            <a:r>
              <a:rPr lang="fa-IR" sz="2000" dirty="0">
                <a:solidFill>
                  <a:schemeClr val="dk1"/>
                </a:solidFill>
                <a:cs typeface="B Nazanin" panose="00000400000000000000" pitchFamily="2" charset="-78"/>
              </a:rPr>
              <a:t>، قابلیت تبدیل؛</a:t>
            </a:r>
          </a:p>
        </p:txBody>
      </p:sp>
      <p:sp>
        <p:nvSpPr>
          <p:cNvPr id="10" name="TextBox 9"/>
          <p:cNvSpPr txBox="1"/>
          <p:nvPr/>
        </p:nvSpPr>
        <p:spPr>
          <a:xfrm>
            <a:off x="8229600" y="299953"/>
            <a:ext cx="3962400" cy="461665"/>
          </a:xfrm>
          <a:prstGeom prst="rect">
            <a:avLst/>
          </a:prstGeom>
          <a:solidFill>
            <a:srgbClr val="FFE8D0"/>
          </a:solidFill>
          <a:ln>
            <a:solidFill>
              <a:srgbClr val="FFE8D0"/>
            </a:solidFill>
          </a:ln>
        </p:spPr>
        <p:txBody>
          <a:bodyPr wrap="square" rtlCol="1">
            <a:spAutoFit/>
          </a:bodyPr>
          <a:lstStyle/>
          <a:p>
            <a:pPr algn="ctr"/>
            <a:r>
              <a:rPr lang="fa-IR" sz="2400" b="1" dirty="0" smtClean="0">
                <a:ln w="0"/>
                <a:effectLst>
                  <a:outerShdw blurRad="38100" dist="19050" dir="2700000" algn="tl" rotWithShape="0">
                    <a:schemeClr val="dk1">
                      <a:alpha val="40000"/>
                    </a:schemeClr>
                  </a:outerShdw>
                </a:effectLst>
                <a:cs typeface="B Nazanin" panose="00000400000000000000" pitchFamily="2" charset="-78"/>
              </a:rPr>
              <a:t>محورهای شهر هوشمند</a:t>
            </a:r>
            <a:endParaRPr lang="fa-IR" sz="2400" b="1" dirty="0">
              <a:ln w="0"/>
              <a:effectLst>
                <a:outerShdw blurRad="38100" dist="19050" dir="2700000" algn="tl" rotWithShape="0">
                  <a:schemeClr val="dk1">
                    <a:alpha val="40000"/>
                  </a:schemeClr>
                </a:outerShdw>
              </a:effectLst>
              <a:cs typeface="B Nazanin" panose="00000400000000000000" pitchFamily="2" charset="-78"/>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57018" y="3947937"/>
            <a:ext cx="3360000" cy="2520000"/>
          </a:xfrm>
          <a:prstGeom prst="rect">
            <a:avLst/>
          </a:prstGeom>
        </p:spPr>
      </p:pic>
      <p:pic>
        <p:nvPicPr>
          <p:cNvPr id="9" name="Picture 8"/>
          <p:cNvPicPr>
            <a:picLocks noChangeAspect="1"/>
          </p:cNvPicPr>
          <p:nvPr/>
        </p:nvPicPr>
        <p:blipFill rotWithShape="1">
          <a:blip r:embed="rId3">
            <a:extLst>
              <a:ext uri="{28A0092B-C50C-407E-A947-70E740481C1C}">
                <a14:useLocalDpi xmlns:a14="http://schemas.microsoft.com/office/drawing/2010/main" val="0"/>
              </a:ext>
            </a:extLst>
          </a:blip>
          <a:srcRect l="2672" r="5189"/>
          <a:stretch/>
        </p:blipFill>
        <p:spPr>
          <a:xfrm>
            <a:off x="318149" y="3947937"/>
            <a:ext cx="3490175" cy="2520000"/>
          </a:xfrm>
          <a:prstGeom prst="rect">
            <a:avLst/>
          </a:prstGeom>
        </p:spPr>
      </p:pic>
      <p:pic>
        <p:nvPicPr>
          <p:cNvPr id="11" name="Picture 10"/>
          <p:cNvPicPr>
            <a:picLocks noChangeAspect="1"/>
          </p:cNvPicPr>
          <p:nvPr/>
        </p:nvPicPr>
        <p:blipFill rotWithShape="1">
          <a:blip r:embed="rId4">
            <a:extLst>
              <a:ext uri="{28A0092B-C50C-407E-A947-70E740481C1C}">
                <a14:useLocalDpi xmlns:a14="http://schemas.microsoft.com/office/drawing/2010/main" val="0"/>
              </a:ext>
            </a:extLst>
          </a:blip>
          <a:srcRect l="11584" t="12958"/>
          <a:stretch/>
        </p:blipFill>
        <p:spPr>
          <a:xfrm>
            <a:off x="8519981" y="3947937"/>
            <a:ext cx="3381637" cy="2520000"/>
          </a:xfrm>
          <a:prstGeom prst="rect">
            <a:avLst/>
          </a:prstGeom>
        </p:spPr>
      </p:pic>
    </p:spTree>
    <p:extLst>
      <p:ext uri="{BB962C8B-B14F-4D97-AF65-F5344CB8AC3E}">
        <p14:creationId xmlns:p14="http://schemas.microsoft.com/office/powerpoint/2010/main" val="28835975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500"/>
                                        <p:tgtEl>
                                          <p:spTgt spid="13"/>
                                        </p:tgtEl>
                                      </p:cBhvr>
                                    </p:animEffect>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nodeType="click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barn(inVertical)">
                                      <p:cBhvr>
                                        <p:cTn id="21" dur="500"/>
                                        <p:tgtEl>
                                          <p:spTgt spid="11"/>
                                        </p:tgtEl>
                                      </p:cBhvr>
                                    </p:animEffec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7"/>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15"/>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6" presetClass="entr" presetSubtype="21" fill="hold" nodeType="click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barn(inVertical)">
                                      <p:cBhvr>
                                        <p:cTn id="34" dur="500"/>
                                        <p:tgtEl>
                                          <p:spTgt spid="5"/>
                                        </p:tgtEl>
                                      </p:cBhvr>
                                    </p:animEffec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8"/>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nodeType="click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barn(inVertical)">
                                      <p:cBhvr>
                                        <p:cTn id="4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2" grpId="0" animBg="1"/>
      <p:bldP spid="13" grpId="0" animBg="1"/>
      <p:bldP spid="15" grpId="0" animBg="1"/>
      <p:bldP spid="10"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716618" y="1036736"/>
            <a:ext cx="3060000" cy="461665"/>
          </a:xfrm>
          <a:prstGeom prst="rect">
            <a:avLst/>
          </a:prstGeom>
        </p:spPr>
        <p:style>
          <a:lnRef idx="2">
            <a:schemeClr val="accent2"/>
          </a:lnRef>
          <a:fillRef idx="1">
            <a:schemeClr val="lt1"/>
          </a:fillRef>
          <a:effectRef idx="0">
            <a:schemeClr val="accent2"/>
          </a:effectRef>
          <a:fontRef idx="minor">
            <a:schemeClr val="dk1"/>
          </a:fontRef>
        </p:style>
        <p:txBody>
          <a:bodyPr wrap="square" rtlCol="1">
            <a:spAutoFit/>
          </a:bodyPr>
          <a:lstStyle>
            <a:defPPr>
              <a:defRPr lang="fa-IR"/>
            </a:defPPr>
            <a:lvl1pPr>
              <a:defRPr sz="2400">
                <a:cs typeface="B Nazanin" panose="00000400000000000000" pitchFamily="2" charset="-78"/>
              </a:defRPr>
            </a:lvl1pPr>
          </a:lstStyle>
          <a:p>
            <a:pPr algn="ctr"/>
            <a:r>
              <a:rPr lang="fa-IR" dirty="0"/>
              <a:t>محیط زیست هوشمند</a:t>
            </a:r>
          </a:p>
        </p:txBody>
      </p:sp>
      <p:sp>
        <p:nvSpPr>
          <p:cNvPr id="6" name="TextBox 5"/>
          <p:cNvSpPr txBox="1"/>
          <p:nvPr/>
        </p:nvSpPr>
        <p:spPr>
          <a:xfrm>
            <a:off x="8427513" y="1704641"/>
            <a:ext cx="3430075" cy="1323439"/>
          </a:xfrm>
          <a:prstGeom prst="rect">
            <a:avLst/>
          </a:prstGeom>
          <a:ln w="19050"/>
        </p:spPr>
        <p:style>
          <a:lnRef idx="2">
            <a:schemeClr val="accent2"/>
          </a:lnRef>
          <a:fillRef idx="1">
            <a:schemeClr val="lt1"/>
          </a:fillRef>
          <a:effectRef idx="0">
            <a:schemeClr val="accent2"/>
          </a:effectRef>
          <a:fontRef idx="minor">
            <a:schemeClr val="dk1"/>
          </a:fontRef>
        </p:style>
        <p:txBody>
          <a:bodyPr wrap="square" rtlCol="1">
            <a:spAutoFit/>
          </a:bodyPr>
          <a:lstStyle/>
          <a:p>
            <a:pPr algn="just"/>
            <a:r>
              <a:rPr lang="fa-IR" sz="2000" dirty="0" smtClean="0">
                <a:cs typeface="B Nazanin" panose="00000400000000000000" pitchFamily="2" charset="-78"/>
              </a:rPr>
              <a:t>امکانات </a:t>
            </a:r>
            <a:r>
              <a:rPr lang="fa-IR" sz="2000" dirty="0">
                <a:cs typeface="B Nazanin" panose="00000400000000000000" pitchFamily="2" charset="-78"/>
              </a:rPr>
              <a:t>فرهنگی، شرایط بهداشتی، ایمنی فردي، کیفیت، (مسکن، امکانات آموزش و پرورش، </a:t>
            </a:r>
            <a:r>
              <a:rPr lang="fa-IR" sz="2000" dirty="0" smtClean="0">
                <a:cs typeface="B Nazanin" panose="00000400000000000000" pitchFamily="2" charset="-78"/>
              </a:rPr>
              <a:t>جذابیت هاي </a:t>
            </a:r>
            <a:r>
              <a:rPr lang="fa-IR" sz="2000" dirty="0">
                <a:cs typeface="B Nazanin" panose="00000400000000000000" pitchFamily="2" charset="-78"/>
              </a:rPr>
              <a:t>توریستی، انسجام اجتماعی</a:t>
            </a:r>
            <a:r>
              <a:rPr lang="fa-IR" sz="2000" dirty="0" smtClean="0">
                <a:cs typeface="B Nazanin" panose="00000400000000000000" pitchFamily="2" charset="-78"/>
              </a:rPr>
              <a:t>)</a:t>
            </a:r>
            <a:endParaRPr lang="fa-IR" sz="2000" dirty="0">
              <a:cs typeface="B Nazanin" panose="00000400000000000000" pitchFamily="2" charset="-78"/>
            </a:endParaRPr>
          </a:p>
        </p:txBody>
      </p:sp>
      <p:sp>
        <p:nvSpPr>
          <p:cNvPr id="7" name="Rectangle 6"/>
          <p:cNvSpPr/>
          <p:nvPr/>
        </p:nvSpPr>
        <p:spPr>
          <a:xfrm>
            <a:off x="4491066" y="1704641"/>
            <a:ext cx="3420000" cy="1631216"/>
          </a:xfrm>
          <a:prstGeom prst="rect">
            <a:avLst/>
          </a:prstGeom>
          <a:ln w="19050"/>
        </p:spPr>
        <p:style>
          <a:lnRef idx="2">
            <a:schemeClr val="accent2"/>
          </a:lnRef>
          <a:fillRef idx="1">
            <a:schemeClr val="lt1"/>
          </a:fillRef>
          <a:effectRef idx="0">
            <a:schemeClr val="accent2"/>
          </a:effectRef>
          <a:fontRef idx="minor">
            <a:schemeClr val="dk1"/>
          </a:fontRef>
        </p:style>
        <p:txBody>
          <a:bodyPr wrap="square">
            <a:spAutoFit/>
          </a:bodyPr>
          <a:lstStyle/>
          <a:p>
            <a:pPr algn="just"/>
            <a:r>
              <a:rPr lang="fa-IR" sz="2000" dirty="0" smtClean="0">
                <a:cs typeface="B Nazanin" panose="00000400000000000000" pitchFamily="2" charset="-78"/>
              </a:rPr>
              <a:t>دسترسی </a:t>
            </a:r>
            <a:r>
              <a:rPr lang="fa-IR" sz="2000" dirty="0">
                <a:cs typeface="B Nazanin" panose="00000400000000000000" pitchFamily="2" charset="-78"/>
              </a:rPr>
              <a:t>محلی، دسترسی ملی (درونی)، دسترسی </a:t>
            </a:r>
            <a:r>
              <a:rPr lang="en-US" sz="2000" dirty="0">
                <a:cs typeface="B Nazanin" panose="00000400000000000000" pitchFamily="2" charset="-78"/>
              </a:rPr>
              <a:t>ICT 4. </a:t>
            </a:r>
            <a:r>
              <a:rPr lang="fa-IR" sz="2000" dirty="0" smtClean="0">
                <a:cs typeface="B Nazanin" panose="00000400000000000000" pitchFamily="2" charset="-78"/>
              </a:rPr>
              <a:t> جابه جایی </a:t>
            </a:r>
            <a:r>
              <a:rPr lang="fa-IR" sz="2000" dirty="0">
                <a:cs typeface="B Nazanin" panose="00000400000000000000" pitchFamily="2" charset="-78"/>
              </a:rPr>
              <a:t>هوشمند (حمل </a:t>
            </a:r>
            <a:r>
              <a:rPr lang="fa-IR" sz="2000" dirty="0" smtClean="0">
                <a:cs typeface="B Nazanin" panose="00000400000000000000" pitchFamily="2" charset="-78"/>
              </a:rPr>
              <a:t>و نقل </a:t>
            </a:r>
            <a:r>
              <a:rPr lang="fa-IR" sz="2000" dirty="0">
                <a:cs typeface="B Nazanin" panose="00000400000000000000" pitchFamily="2" charset="-78"/>
              </a:rPr>
              <a:t>و </a:t>
            </a:r>
            <a:r>
              <a:rPr lang="fa-IR" sz="2000" dirty="0" smtClean="0">
                <a:cs typeface="B Nazanin" panose="00000400000000000000" pitchFamily="2" charset="-78"/>
              </a:rPr>
              <a:t>سیستم هاي حمل و نقل </a:t>
            </a:r>
            <a:r>
              <a:rPr lang="fa-IR" sz="2000" dirty="0">
                <a:cs typeface="B Nazanin" panose="00000400000000000000" pitchFamily="2" charset="-78"/>
              </a:rPr>
              <a:t>پایدار، نوآور و </a:t>
            </a:r>
            <a:r>
              <a:rPr lang="fa-IR" sz="2000" dirty="0" smtClean="0">
                <a:cs typeface="B Nazanin" panose="00000400000000000000" pitchFamily="2" charset="-78"/>
              </a:rPr>
              <a:t>ایمن</a:t>
            </a:r>
            <a:endParaRPr lang="fa-IR" sz="2000" dirty="0">
              <a:cs typeface="B Nazanin" panose="00000400000000000000" pitchFamily="2" charset="-78"/>
            </a:endParaRPr>
          </a:p>
        </p:txBody>
      </p:sp>
      <p:sp>
        <p:nvSpPr>
          <p:cNvPr id="8" name="TextBox 7"/>
          <p:cNvSpPr txBox="1"/>
          <p:nvPr/>
        </p:nvSpPr>
        <p:spPr>
          <a:xfrm>
            <a:off x="8229600" y="299953"/>
            <a:ext cx="3962400" cy="461665"/>
          </a:xfrm>
          <a:prstGeom prst="rect">
            <a:avLst/>
          </a:prstGeom>
          <a:solidFill>
            <a:srgbClr val="FFE8D0"/>
          </a:solidFill>
          <a:ln>
            <a:solidFill>
              <a:srgbClr val="FFE8D0"/>
            </a:solidFill>
          </a:ln>
        </p:spPr>
        <p:txBody>
          <a:bodyPr wrap="square" rtlCol="1">
            <a:spAutoFit/>
          </a:bodyPr>
          <a:lstStyle/>
          <a:p>
            <a:pPr algn="ctr"/>
            <a:r>
              <a:rPr lang="fa-IR" sz="2400" b="1" dirty="0" smtClean="0">
                <a:ln w="0"/>
                <a:effectLst>
                  <a:outerShdw blurRad="38100" dist="19050" dir="2700000" algn="tl" rotWithShape="0">
                    <a:schemeClr val="dk1">
                      <a:alpha val="40000"/>
                    </a:schemeClr>
                  </a:outerShdw>
                </a:effectLst>
                <a:cs typeface="B Nazanin" panose="00000400000000000000" pitchFamily="2" charset="-78"/>
              </a:rPr>
              <a:t>محورهای شهر هوشمند</a:t>
            </a:r>
            <a:endParaRPr lang="fa-IR" sz="2400" b="1" dirty="0">
              <a:ln w="0"/>
              <a:effectLst>
                <a:outerShdw blurRad="38100" dist="19050" dir="2700000" algn="tl" rotWithShape="0">
                  <a:schemeClr val="dk1">
                    <a:alpha val="40000"/>
                  </a:schemeClr>
                </a:outerShdw>
              </a:effectLst>
              <a:cs typeface="B Nazanin" panose="00000400000000000000" pitchFamily="2" charset="-78"/>
            </a:endParaRPr>
          </a:p>
        </p:txBody>
      </p:sp>
      <p:sp>
        <p:nvSpPr>
          <p:cNvPr id="9" name="TextBox 8"/>
          <p:cNvSpPr txBox="1"/>
          <p:nvPr/>
        </p:nvSpPr>
        <p:spPr>
          <a:xfrm>
            <a:off x="8656836" y="1036736"/>
            <a:ext cx="3060000" cy="461665"/>
          </a:xfrm>
          <a:prstGeom prst="rect">
            <a:avLst/>
          </a:prstGeom>
        </p:spPr>
        <p:style>
          <a:lnRef idx="2">
            <a:schemeClr val="accent2"/>
          </a:lnRef>
          <a:fillRef idx="1">
            <a:schemeClr val="lt1"/>
          </a:fillRef>
          <a:effectRef idx="0">
            <a:schemeClr val="accent2"/>
          </a:effectRef>
          <a:fontRef idx="minor">
            <a:schemeClr val="dk1"/>
          </a:fontRef>
        </p:style>
        <p:txBody>
          <a:bodyPr wrap="square" rtlCol="1">
            <a:spAutoFit/>
          </a:bodyPr>
          <a:lstStyle/>
          <a:p>
            <a:pPr algn="ctr"/>
            <a:r>
              <a:rPr lang="fa-IR" sz="2400" dirty="0" smtClean="0">
                <a:cs typeface="B Nazanin" panose="00000400000000000000" pitchFamily="2" charset="-78"/>
              </a:rPr>
              <a:t>پویایی و زندگی هوشمند</a:t>
            </a:r>
            <a:endParaRPr lang="fa-IR" sz="2400" dirty="0">
              <a:cs typeface="B Nazanin" panose="00000400000000000000" pitchFamily="2" charset="-78"/>
            </a:endParaRPr>
          </a:p>
        </p:txBody>
      </p:sp>
      <p:sp>
        <p:nvSpPr>
          <p:cNvPr id="10" name="TextBox 9"/>
          <p:cNvSpPr txBox="1"/>
          <p:nvPr/>
        </p:nvSpPr>
        <p:spPr>
          <a:xfrm>
            <a:off x="4671066" y="1036736"/>
            <a:ext cx="3060000" cy="461665"/>
          </a:xfrm>
          <a:prstGeom prst="rect">
            <a:avLst/>
          </a:prstGeom>
        </p:spPr>
        <p:style>
          <a:lnRef idx="2">
            <a:schemeClr val="accent2"/>
          </a:lnRef>
          <a:fillRef idx="1">
            <a:schemeClr val="lt1"/>
          </a:fillRef>
          <a:effectRef idx="0">
            <a:schemeClr val="accent2"/>
          </a:effectRef>
          <a:fontRef idx="minor">
            <a:schemeClr val="dk1"/>
          </a:fontRef>
        </p:style>
        <p:txBody>
          <a:bodyPr wrap="square" rtlCol="1">
            <a:spAutoFit/>
          </a:bodyPr>
          <a:lstStyle>
            <a:defPPr>
              <a:defRPr lang="fa-IR"/>
            </a:defPPr>
            <a:lvl1pPr>
              <a:defRPr sz="2400">
                <a:cs typeface="B Nazanin" panose="00000400000000000000" pitchFamily="2" charset="-78"/>
              </a:defRPr>
            </a:lvl1pPr>
          </a:lstStyle>
          <a:p>
            <a:pPr algn="ctr"/>
            <a:r>
              <a:rPr lang="fa-IR" dirty="0"/>
              <a:t>حمل و نقل هوشمند</a:t>
            </a:r>
          </a:p>
        </p:txBody>
      </p:sp>
      <p:sp>
        <p:nvSpPr>
          <p:cNvPr id="12" name="Rectangle 11"/>
          <p:cNvSpPr/>
          <p:nvPr/>
        </p:nvSpPr>
        <p:spPr>
          <a:xfrm>
            <a:off x="518619" y="1704641"/>
            <a:ext cx="3456000" cy="2246769"/>
          </a:xfrm>
          <a:prstGeom prst="rect">
            <a:avLst/>
          </a:prstGeom>
          <a:ln w="19050"/>
        </p:spPr>
        <p:style>
          <a:lnRef idx="2">
            <a:schemeClr val="accent2"/>
          </a:lnRef>
          <a:fillRef idx="1">
            <a:schemeClr val="lt1"/>
          </a:fillRef>
          <a:effectRef idx="0">
            <a:schemeClr val="accent2"/>
          </a:effectRef>
          <a:fontRef idx="minor">
            <a:schemeClr val="dk1"/>
          </a:fontRef>
        </p:style>
        <p:txBody>
          <a:bodyPr wrap="square">
            <a:spAutoFit/>
          </a:bodyPr>
          <a:lstStyle/>
          <a:p>
            <a:pPr algn="just"/>
            <a:r>
              <a:rPr lang="fa-IR" sz="2000" dirty="0">
                <a:solidFill>
                  <a:schemeClr val="dk1"/>
                </a:solidFill>
                <a:cs typeface="B Nazanin" panose="00000400000000000000" pitchFamily="2" charset="-78"/>
              </a:rPr>
              <a:t>محیط زیست هوشمند به معنی ایجاد </a:t>
            </a:r>
            <a:r>
              <a:rPr lang="fa-IR" sz="2000" dirty="0" smtClean="0">
                <a:solidFill>
                  <a:schemeClr val="dk1"/>
                </a:solidFill>
                <a:cs typeface="B Nazanin" panose="00000400000000000000" pitchFamily="2" charset="-78"/>
              </a:rPr>
              <a:t>سازوکارهای </a:t>
            </a:r>
            <a:r>
              <a:rPr lang="fa-IR" sz="2000" dirty="0">
                <a:solidFill>
                  <a:schemeClr val="dk1"/>
                </a:solidFill>
                <a:cs typeface="B Nazanin" panose="00000400000000000000" pitchFamily="2" charset="-78"/>
              </a:rPr>
              <a:t>لازم جهت استفاده بهینه و کارآمد از منابع طبیعی انرژی، کاهش اثرات زیست محیطی و انواع آلودگی در فرآیندهای شهری است. </a:t>
            </a:r>
            <a:r>
              <a:rPr lang="fa-IR" sz="2000" dirty="0" smtClean="0">
                <a:solidFill>
                  <a:schemeClr val="dk1"/>
                </a:solidFill>
                <a:cs typeface="B Nazanin" panose="00000400000000000000" pitchFamily="2" charset="-78"/>
              </a:rPr>
              <a:t>همچنین از </a:t>
            </a:r>
            <a:r>
              <a:rPr lang="fa-IR" sz="2000" dirty="0">
                <a:solidFill>
                  <a:schemeClr val="dk1"/>
                </a:solidFill>
                <a:cs typeface="B Nazanin" panose="00000400000000000000" pitchFamily="2" charset="-78"/>
              </a:rPr>
              <a:t>فناوری های نوین جهت حفظ و حراست از محیط زیست استفاده می‌شود.</a:t>
            </a:r>
            <a:endParaRPr lang="en-US" sz="2000" dirty="0">
              <a:solidFill>
                <a:schemeClr val="dk1"/>
              </a:solidFill>
              <a:cs typeface="B Nazanin" panose="00000400000000000000" pitchFamily="2" charset="-78"/>
            </a:endParaRPr>
          </a:p>
        </p:txBody>
      </p:sp>
      <p:pic>
        <p:nvPicPr>
          <p:cNvPr id="11" name="Picture 10"/>
          <p:cNvPicPr>
            <a:picLocks noChangeAspect="1"/>
          </p:cNvPicPr>
          <p:nvPr/>
        </p:nvPicPr>
        <p:blipFill rotWithShape="1">
          <a:blip r:embed="rId2" cstate="print">
            <a:extLst>
              <a:ext uri="{28A0092B-C50C-407E-A947-70E740481C1C}">
                <a14:useLocalDpi xmlns:a14="http://schemas.microsoft.com/office/drawing/2010/main" val="0"/>
              </a:ext>
            </a:extLst>
          </a:blip>
          <a:srcRect l="3919" r="8433" b="8379"/>
          <a:stretch/>
        </p:blipFill>
        <p:spPr>
          <a:xfrm>
            <a:off x="8538693" y="4117703"/>
            <a:ext cx="3296286" cy="2412000"/>
          </a:xfrm>
          <a:prstGeom prst="rect">
            <a:avLst/>
          </a:prstGeom>
        </p:spPr>
      </p:pic>
      <p:pic>
        <p:nvPicPr>
          <p:cNvPr id="13" name="Picture 12"/>
          <p:cNvPicPr>
            <a:picLocks noChangeAspect="1"/>
          </p:cNvPicPr>
          <p:nvPr/>
        </p:nvPicPr>
        <p:blipFill rotWithShape="1">
          <a:blip r:embed="rId3">
            <a:extLst>
              <a:ext uri="{28A0092B-C50C-407E-A947-70E740481C1C}">
                <a14:useLocalDpi xmlns:a14="http://schemas.microsoft.com/office/drawing/2010/main" val="0"/>
              </a:ext>
            </a:extLst>
          </a:blip>
          <a:srcRect l="9170" r="6879"/>
          <a:stretch/>
        </p:blipFill>
        <p:spPr>
          <a:xfrm>
            <a:off x="611002" y="4109036"/>
            <a:ext cx="3254307" cy="2412000"/>
          </a:xfrm>
          <a:prstGeom prst="rect">
            <a:avLst/>
          </a:prstGeom>
        </p:spPr>
      </p:pic>
      <p:pic>
        <p:nvPicPr>
          <p:cNvPr id="15" name="Picture 14"/>
          <p:cNvPicPr>
            <a:picLocks noChangeAspect="1"/>
          </p:cNvPicPr>
          <p:nvPr/>
        </p:nvPicPr>
        <p:blipFill rotWithShape="1">
          <a:blip r:embed="rId4">
            <a:extLst>
              <a:ext uri="{28A0092B-C50C-407E-A947-70E740481C1C}">
                <a14:useLocalDpi xmlns:a14="http://schemas.microsoft.com/office/drawing/2010/main" val="0"/>
              </a:ext>
            </a:extLst>
          </a:blip>
          <a:srcRect l="6009" r="11468" b="14147"/>
          <a:stretch/>
        </p:blipFill>
        <p:spPr>
          <a:xfrm>
            <a:off x="4218712" y="4117703"/>
            <a:ext cx="3966578" cy="2321734"/>
          </a:xfrm>
          <a:prstGeom prst="rect">
            <a:avLst/>
          </a:prstGeom>
        </p:spPr>
      </p:pic>
    </p:spTree>
    <p:extLst>
      <p:ext uri="{BB962C8B-B14F-4D97-AF65-F5344CB8AC3E}">
        <p14:creationId xmlns:p14="http://schemas.microsoft.com/office/powerpoint/2010/main" val="1662837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barn(inVertical)">
                                      <p:cBhvr>
                                        <p:cTn id="19" dur="500"/>
                                        <p:tgtEl>
                                          <p:spTgt spid="11"/>
                                        </p:tgtEl>
                                      </p:cBhvr>
                                    </p:animEffec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10"/>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barn(inVertical)">
                                      <p:cBhvr>
                                        <p:cTn id="32" dur="500"/>
                                        <p:tgtEl>
                                          <p:spTgt spid="15"/>
                                        </p:tgtEl>
                                      </p:cBhvr>
                                    </p:animEffec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5"/>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2"/>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6" presetClass="entr" presetSubtype="21" fill="hold" nodeType="clickEffect">
                                  <p:stCondLst>
                                    <p:cond delay="0"/>
                                  </p:stCondLst>
                                  <p:childTnLst>
                                    <p:set>
                                      <p:cBhvr>
                                        <p:cTn id="44" dur="1" fill="hold">
                                          <p:stCondLst>
                                            <p:cond delay="0"/>
                                          </p:stCondLst>
                                        </p:cTn>
                                        <p:tgtEl>
                                          <p:spTgt spid="13"/>
                                        </p:tgtEl>
                                        <p:attrNameLst>
                                          <p:attrName>style.visibility</p:attrName>
                                        </p:attrNameLst>
                                      </p:cBhvr>
                                      <p:to>
                                        <p:strVal val="visible"/>
                                      </p:to>
                                    </p:set>
                                    <p:animEffect transition="in" filter="barn(inVertical)">
                                      <p:cBhvr>
                                        <p:cTn id="4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2"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068946" y="701803"/>
            <a:ext cx="7020000" cy="1015663"/>
          </a:xfrm>
          <a:prstGeom prst="rect">
            <a:avLst/>
          </a:prstGeom>
          <a:noFill/>
        </p:spPr>
        <p:txBody>
          <a:bodyPr wrap="square" rtlCol="1">
            <a:spAutoFit/>
          </a:bodyPr>
          <a:lstStyle/>
          <a:p>
            <a:pPr algn="just"/>
            <a:r>
              <a:rPr lang="fa-IR" sz="2000" dirty="0" smtClean="0">
                <a:cs typeface="B Nazanin" panose="00000400000000000000" pitchFamily="2" charset="-78"/>
              </a:rPr>
              <a:t>اینترنت </a:t>
            </a:r>
            <a:r>
              <a:rPr lang="fa-IR" sz="2000" dirty="0">
                <a:cs typeface="B Nazanin" panose="00000400000000000000" pitchFamily="2" charset="-78"/>
              </a:rPr>
              <a:t>اشیا (</a:t>
            </a:r>
            <a:r>
              <a:rPr lang="en-US" sz="2000" dirty="0">
                <a:cs typeface="B Nazanin" panose="00000400000000000000" pitchFamily="2" charset="-78"/>
              </a:rPr>
              <a:t>Internet of </a:t>
            </a:r>
            <a:r>
              <a:rPr lang="en-US" sz="2000" dirty="0" smtClean="0">
                <a:cs typeface="B Nazanin" panose="00000400000000000000" pitchFamily="2" charset="-78"/>
              </a:rPr>
              <a:t>Things</a:t>
            </a:r>
            <a:r>
              <a:rPr lang="fa-IR" sz="2000" dirty="0" smtClean="0">
                <a:cs typeface="B Nazanin" panose="00000400000000000000" pitchFamily="2" charset="-78"/>
              </a:rPr>
              <a:t>) یا </a:t>
            </a:r>
            <a:r>
              <a:rPr lang="fa-IR" sz="2000" dirty="0">
                <a:cs typeface="B Nazanin" panose="00000400000000000000" pitchFamily="2" charset="-78"/>
              </a:rPr>
              <a:t>به اختصار </a:t>
            </a:r>
            <a:r>
              <a:rPr lang="fa-IR" sz="2000" dirty="0" smtClean="0">
                <a:cs typeface="B Nazanin" panose="00000400000000000000" pitchFamily="2" charset="-78"/>
              </a:rPr>
              <a:t>(</a:t>
            </a:r>
            <a:r>
              <a:rPr lang="en-US" sz="2000" dirty="0" err="1">
                <a:cs typeface="B Nazanin" panose="00000400000000000000" pitchFamily="2" charset="-78"/>
              </a:rPr>
              <a:t>IoT</a:t>
            </a:r>
            <a:r>
              <a:rPr lang="fa-IR" sz="2000" dirty="0" smtClean="0">
                <a:cs typeface="B Nazanin" panose="00000400000000000000" pitchFamily="2" charset="-78"/>
              </a:rPr>
              <a:t>) به </a:t>
            </a:r>
            <a:r>
              <a:rPr lang="fa-IR" sz="2000" dirty="0">
                <a:cs typeface="B Nazanin" panose="00000400000000000000" pitchFamily="2" charset="-78"/>
              </a:rPr>
              <a:t>میلیاردها دستگاه فیزیکی در سراسر جهان گفته می‌شود که به اینترنت متصل هستند و اطلاعات را جمع‌آوری می‌کنند و با کاربر و سایر دستگاه‌های متصل به اشتراک می‌گذارند</a:t>
            </a:r>
            <a:r>
              <a:rPr lang="fa-IR" sz="2000" dirty="0" smtClean="0">
                <a:cs typeface="B Nazanin" panose="00000400000000000000" pitchFamily="2" charset="-78"/>
              </a:rPr>
              <a:t>.</a:t>
            </a:r>
            <a:endParaRPr lang="fa-IR" sz="2000" dirty="0">
              <a:cs typeface="B Nazanin" panose="00000400000000000000" pitchFamily="2" charset="-78"/>
            </a:endParaRPr>
          </a:p>
        </p:txBody>
      </p:sp>
      <p:sp>
        <p:nvSpPr>
          <p:cNvPr id="7" name="Rectangle 6"/>
          <p:cNvSpPr/>
          <p:nvPr/>
        </p:nvSpPr>
        <p:spPr>
          <a:xfrm>
            <a:off x="8268812" y="-12879"/>
            <a:ext cx="3923188" cy="6858000"/>
          </a:xfrm>
          <a:prstGeom prst="rect">
            <a:avLst/>
          </a:prstGeom>
          <a:solidFill>
            <a:schemeClr val="accent2">
              <a:lumMod val="20000"/>
              <a:lumOff val="80000"/>
            </a:schemeClr>
          </a:solidFill>
          <a:ln>
            <a:noFill/>
          </a:ln>
        </p:spPr>
        <p:style>
          <a:lnRef idx="3">
            <a:schemeClr val="lt1"/>
          </a:lnRef>
          <a:fillRef idx="1">
            <a:schemeClr val="accent3"/>
          </a:fillRef>
          <a:effectRef idx="1">
            <a:schemeClr val="accent3"/>
          </a:effectRef>
          <a:fontRef idx="minor">
            <a:schemeClr val="lt1"/>
          </a:fontRef>
        </p:style>
        <p:txBody>
          <a:bodyPr rtlCol="1" anchor="ctr"/>
          <a:lstStyle/>
          <a:p>
            <a:pPr algn="ctr"/>
            <a:endParaRPr lang="fa-IR" dirty="0"/>
          </a:p>
        </p:txBody>
      </p:sp>
      <p:sp>
        <p:nvSpPr>
          <p:cNvPr id="10" name="Rectangle 9"/>
          <p:cNvSpPr/>
          <p:nvPr/>
        </p:nvSpPr>
        <p:spPr>
          <a:xfrm>
            <a:off x="8917386" y="701803"/>
            <a:ext cx="2626040" cy="461665"/>
          </a:xfrm>
          <a:prstGeom prst="rect">
            <a:avLst/>
          </a:prstGeom>
        </p:spPr>
        <p:txBody>
          <a:bodyPr wrap="none">
            <a:spAutoFit/>
          </a:bodyPr>
          <a:lstStyle/>
          <a:p>
            <a:pPr algn="ctr"/>
            <a:r>
              <a:rPr lang="fa-IR" sz="2400" b="1" dirty="0">
                <a:ln w="0"/>
                <a:effectLst>
                  <a:outerShdw blurRad="38100" dist="19050" dir="2700000" algn="tl" rotWithShape="0">
                    <a:schemeClr val="dk1">
                      <a:alpha val="40000"/>
                    </a:schemeClr>
                  </a:outerShdw>
                </a:effectLst>
                <a:cs typeface="B Nazanin" panose="00000400000000000000" pitchFamily="2" charset="-78"/>
              </a:rPr>
              <a:t>محورهای شهر هوشمند</a:t>
            </a:r>
            <a:endParaRPr lang="fa-IR" sz="2400" b="1" dirty="0">
              <a:ln w="0"/>
              <a:effectLst>
                <a:outerShdw blurRad="38100" dist="19050" dir="2700000" algn="tl" rotWithShape="0">
                  <a:schemeClr val="dk1">
                    <a:alpha val="40000"/>
                  </a:schemeClr>
                </a:outerShdw>
              </a:effectLst>
              <a:cs typeface="B Nazanin" panose="00000400000000000000" pitchFamily="2" charset="-78"/>
            </a:endParaRPr>
          </a:p>
        </p:txBody>
      </p:sp>
      <p:sp>
        <p:nvSpPr>
          <p:cNvPr id="11" name="Rectangle 10"/>
          <p:cNvSpPr/>
          <p:nvPr/>
        </p:nvSpPr>
        <p:spPr>
          <a:xfrm>
            <a:off x="9193519" y="2535535"/>
            <a:ext cx="2073773" cy="400110"/>
          </a:xfrm>
          <a:prstGeom prst="rect">
            <a:avLst/>
          </a:prstGeom>
        </p:spPr>
        <p:txBody>
          <a:bodyPr wrap="none">
            <a:spAutoFit/>
          </a:bodyPr>
          <a:lstStyle/>
          <a:p>
            <a:r>
              <a:rPr lang="en-US" sz="2000" b="1" dirty="0">
                <a:cs typeface="B Nazanin" panose="00000400000000000000" pitchFamily="2" charset="-78"/>
              </a:rPr>
              <a:t>Internet of Things</a:t>
            </a:r>
            <a:endParaRPr lang="fa-IR" sz="2000" b="1" dirty="0"/>
          </a:p>
        </p:txBody>
      </p:sp>
      <p:sp>
        <p:nvSpPr>
          <p:cNvPr id="12" name="TextBox 11"/>
          <p:cNvSpPr txBox="1"/>
          <p:nvPr/>
        </p:nvSpPr>
        <p:spPr>
          <a:xfrm>
            <a:off x="8917386" y="1558344"/>
            <a:ext cx="2403144" cy="977191"/>
          </a:xfrm>
          <a:prstGeom prst="rect">
            <a:avLst/>
          </a:prstGeom>
          <a:noFill/>
        </p:spPr>
        <p:txBody>
          <a:bodyPr wrap="square" rtlCol="1">
            <a:spAutoFit/>
          </a:bodyPr>
          <a:lstStyle/>
          <a:p>
            <a:pPr algn="ctr">
              <a:lnSpc>
                <a:spcPct val="150000"/>
              </a:lnSpc>
            </a:pPr>
            <a:r>
              <a:rPr lang="fa-IR" sz="2000" b="1" dirty="0" smtClean="0">
                <a:cs typeface="B Nazanin" panose="00000400000000000000" pitchFamily="2" charset="-78"/>
              </a:rPr>
              <a:t>اینترنت اشیا</a:t>
            </a:r>
          </a:p>
          <a:p>
            <a:pPr algn="ctr">
              <a:lnSpc>
                <a:spcPct val="150000"/>
              </a:lnSpc>
            </a:pPr>
            <a:r>
              <a:rPr lang="en-US" sz="2000" b="1" dirty="0" smtClean="0">
                <a:cs typeface="B Nazanin" panose="00000400000000000000" pitchFamily="2" charset="-78"/>
              </a:rPr>
              <a:t>LOT</a:t>
            </a:r>
            <a:endParaRPr lang="fa-IR" sz="2000" b="1" dirty="0">
              <a:cs typeface="B Nazanin" panose="00000400000000000000" pitchFamily="2" charset="-78"/>
            </a:endParaRPr>
          </a:p>
        </p:txBody>
      </p:sp>
      <p:pic>
        <p:nvPicPr>
          <p:cNvPr id="13" name="Picture 1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66097" y="3547038"/>
            <a:ext cx="2679819" cy="2520000"/>
          </a:xfrm>
          <a:prstGeom prst="rect">
            <a:avLst/>
          </a:prstGeom>
        </p:spPr>
      </p:pic>
      <p:sp>
        <p:nvSpPr>
          <p:cNvPr id="15" name="Rectangle 14"/>
          <p:cNvSpPr/>
          <p:nvPr/>
        </p:nvSpPr>
        <p:spPr>
          <a:xfrm>
            <a:off x="1068946" y="1887937"/>
            <a:ext cx="6976970" cy="1323439"/>
          </a:xfrm>
          <a:prstGeom prst="rect">
            <a:avLst/>
          </a:prstGeom>
        </p:spPr>
        <p:txBody>
          <a:bodyPr wrap="square">
            <a:spAutoFit/>
          </a:bodyPr>
          <a:lstStyle/>
          <a:p>
            <a:pPr lvl="0" algn="just"/>
            <a:r>
              <a:rPr lang="fa-IR" sz="2000" dirty="0">
                <a:solidFill>
                  <a:prstClr val="black"/>
                </a:solidFill>
                <a:cs typeface="B Nazanin" panose="00000400000000000000" pitchFamily="2" charset="-78"/>
              </a:rPr>
              <a:t>تقریبا هر چیزی که بتواند به شبکه اینترنت متصل شود، بخشی از اینترنت اشیا است. در </a:t>
            </a:r>
            <a:r>
              <a:rPr lang="fa-IR" sz="2000" b="1" dirty="0">
                <a:solidFill>
                  <a:prstClr val="black"/>
                </a:solidFill>
                <a:cs typeface="B Nazanin" panose="00000400000000000000" pitchFamily="2" charset="-78"/>
              </a:rPr>
              <a:t>خانه هوشمند</a:t>
            </a:r>
            <a:r>
              <a:rPr lang="fa-IR" sz="2000" dirty="0">
                <a:solidFill>
                  <a:prstClr val="black"/>
                </a:solidFill>
                <a:cs typeface="B Nazanin" panose="00000400000000000000" pitchFamily="2" charset="-78"/>
              </a:rPr>
              <a:t>، این گجت‌های مجهز به اینترنت ما را از شر انجام کارهای خانه رها می‌کنند، کمی از وقت با ارزش مان را به ما بازمی‌گردانند و به زندگی روزمره و خاکستری ما، رنگ و لعاب هیجان‌انگیزتری می‌بخشند.</a:t>
            </a:r>
            <a:endParaRPr lang="fa-IR" sz="2000" dirty="0">
              <a:solidFill>
                <a:prstClr val="black"/>
              </a:solidFill>
              <a:cs typeface="B Nazanin" panose="00000400000000000000" pitchFamily="2" charset="-78"/>
            </a:endParaRPr>
          </a:p>
        </p:txBody>
      </p:sp>
      <p:pic>
        <p:nvPicPr>
          <p:cNvPr id="16" name="Picture 15"/>
          <p:cNvPicPr>
            <a:picLocks noChangeAspect="1"/>
          </p:cNvPicPr>
          <p:nvPr/>
        </p:nvPicPr>
        <p:blipFill rotWithShape="1">
          <a:blip r:embed="rId3">
            <a:extLst>
              <a:ext uri="{28A0092B-C50C-407E-A947-70E740481C1C}">
                <a14:useLocalDpi xmlns:a14="http://schemas.microsoft.com/office/drawing/2010/main" val="0"/>
              </a:ext>
            </a:extLst>
          </a:blip>
          <a:srcRect l="4622" r="6952"/>
          <a:stretch/>
        </p:blipFill>
        <p:spPr>
          <a:xfrm>
            <a:off x="1068946" y="3547038"/>
            <a:ext cx="3696237" cy="2520000"/>
          </a:xfrm>
          <a:prstGeom prst="rect">
            <a:avLst/>
          </a:prstGeom>
        </p:spPr>
      </p:pic>
    </p:spTree>
    <p:extLst>
      <p:ext uri="{BB962C8B-B14F-4D97-AF65-F5344CB8AC3E}">
        <p14:creationId xmlns:p14="http://schemas.microsoft.com/office/powerpoint/2010/main" val="3590736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500"/>
                                        <p:tgtEl>
                                          <p:spTgt spid="12"/>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500"/>
                                        <p:tgtEl>
                                          <p:spTgt spid="11"/>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500"/>
                                        <p:tgtEl>
                                          <p:spTgt spid="5"/>
                                        </p:tgtEl>
                                      </p:cBhvr>
                                    </p:animEffect>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nodeType="click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barn(inVertical)">
                                      <p:cBhvr>
                                        <p:cTn id="26" dur="500"/>
                                        <p:tgtEl>
                                          <p:spTgt spid="16"/>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500"/>
                                        <p:tgtEl>
                                          <p:spTgt spid="15"/>
                                        </p:tgtEl>
                                      </p:cBhvr>
                                    </p:animEffect>
                                  </p:childTnLst>
                                </p:cTn>
                              </p:par>
                            </p:childTnLst>
                          </p:cTn>
                        </p:par>
                      </p:childTnLst>
                    </p:cTn>
                  </p:par>
                  <p:par>
                    <p:cTn id="32" fill="hold">
                      <p:stCondLst>
                        <p:cond delay="indefinite"/>
                      </p:stCondLst>
                      <p:childTnLst>
                        <p:par>
                          <p:cTn id="33" fill="hold">
                            <p:stCondLst>
                              <p:cond delay="0"/>
                            </p:stCondLst>
                            <p:childTnLst>
                              <p:par>
                                <p:cTn id="34" presetID="16" presetClass="entr" presetSubtype="21" fill="hold" nodeType="click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barn(inVertical)">
                                      <p:cBhvr>
                                        <p:cTn id="36"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0" grpId="0"/>
      <p:bldP spid="11" grpId="0"/>
      <p:bldP spid="12" grpId="0"/>
      <p:bldP spid="1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56068" y="973866"/>
            <a:ext cx="10522039" cy="2862322"/>
          </a:xfrm>
          <a:prstGeom prst="rect">
            <a:avLst/>
          </a:prstGeom>
        </p:spPr>
        <p:txBody>
          <a:bodyPr wrap="square">
            <a:spAutoFit/>
          </a:bodyPr>
          <a:lstStyle/>
          <a:p>
            <a:pPr marL="342900" indent="-342900" algn="just">
              <a:buFont typeface="Wingdings" panose="05000000000000000000" pitchFamily="2" charset="2"/>
              <a:buChar char="§"/>
            </a:pPr>
            <a:r>
              <a:rPr lang="fa-IR" sz="2000" dirty="0" smtClean="0">
                <a:solidFill>
                  <a:srgbClr val="212529"/>
                </a:solidFill>
                <a:latin typeface="Vazir"/>
                <a:cs typeface="B Nazanin" panose="00000400000000000000" pitchFamily="2" charset="-78"/>
              </a:rPr>
              <a:t>ایجاد </a:t>
            </a:r>
            <a:r>
              <a:rPr lang="fa-IR" sz="2000" dirty="0">
                <a:solidFill>
                  <a:srgbClr val="212529"/>
                </a:solidFill>
                <a:latin typeface="Vazir"/>
                <a:cs typeface="B Nazanin" panose="00000400000000000000" pitchFamily="2" charset="-78"/>
              </a:rPr>
              <a:t>برابری میان شهروندان </a:t>
            </a:r>
            <a:r>
              <a:rPr lang="fa-IR" sz="2000" dirty="0" smtClean="0">
                <a:solidFill>
                  <a:srgbClr val="212529"/>
                </a:solidFill>
                <a:latin typeface="Vazir"/>
                <a:cs typeface="B Nazanin" panose="00000400000000000000" pitchFamily="2" charset="-78"/>
              </a:rPr>
              <a:t>نیویورک نسبت به فناوری</a:t>
            </a:r>
          </a:p>
          <a:p>
            <a:pPr marL="342900" indent="-342900" algn="just">
              <a:buFont typeface="Wingdings" panose="05000000000000000000" pitchFamily="2" charset="2"/>
              <a:buChar char="§"/>
            </a:pPr>
            <a:r>
              <a:rPr lang="fa-IR" sz="2000" dirty="0" smtClean="0">
                <a:solidFill>
                  <a:srgbClr val="212529"/>
                </a:solidFill>
                <a:latin typeface="Vazir"/>
                <a:cs typeface="B Nazanin" panose="00000400000000000000" pitchFamily="2" charset="-78"/>
              </a:rPr>
              <a:t>جایگزینی </a:t>
            </a:r>
            <a:r>
              <a:rPr lang="fa-IR" sz="2000" dirty="0">
                <a:solidFill>
                  <a:srgbClr val="212529"/>
                </a:solidFill>
                <a:latin typeface="Vazir"/>
                <a:cs typeface="B Nazanin" panose="00000400000000000000" pitchFamily="2" charset="-78"/>
              </a:rPr>
              <a:t>باجه‌های تلفن با نقاط دسترسی به اینترنت پرسرعت </a:t>
            </a:r>
            <a:r>
              <a:rPr lang="fa-IR" sz="2000" dirty="0" smtClean="0">
                <a:solidFill>
                  <a:srgbClr val="212529"/>
                </a:solidFill>
                <a:latin typeface="Vazir"/>
                <a:cs typeface="B Nazanin" panose="00000400000000000000" pitchFamily="2" charset="-78"/>
              </a:rPr>
              <a:t>بی‌سیم</a:t>
            </a:r>
          </a:p>
          <a:p>
            <a:pPr marL="342900" indent="-342900" algn="just">
              <a:buFont typeface="Wingdings" panose="05000000000000000000" pitchFamily="2" charset="2"/>
              <a:buChar char="§"/>
            </a:pPr>
            <a:r>
              <a:rPr lang="fa-IR" sz="2000" dirty="0" smtClean="0">
                <a:solidFill>
                  <a:srgbClr val="212529"/>
                </a:solidFill>
                <a:latin typeface="Vazir"/>
                <a:cs typeface="B Nazanin" panose="00000400000000000000" pitchFamily="2" charset="-78"/>
              </a:rPr>
              <a:t>آگاه‌سازی </a:t>
            </a:r>
            <a:r>
              <a:rPr lang="fa-IR" sz="2000" dirty="0">
                <a:solidFill>
                  <a:srgbClr val="212529"/>
                </a:solidFill>
                <a:latin typeface="Vazir"/>
                <a:cs typeface="B Nazanin" panose="00000400000000000000" pitchFamily="2" charset="-78"/>
              </a:rPr>
              <a:t>هرچه بیشتر شهروندان </a:t>
            </a:r>
            <a:r>
              <a:rPr lang="fa-IR" sz="2000" dirty="0" smtClean="0">
                <a:solidFill>
                  <a:srgbClr val="212529"/>
                </a:solidFill>
                <a:latin typeface="Vazir"/>
                <a:cs typeface="B Nazanin" panose="00000400000000000000" pitchFamily="2" charset="-78"/>
              </a:rPr>
              <a:t>نسبت خدمات </a:t>
            </a:r>
            <a:r>
              <a:rPr lang="fa-IR" sz="2000" dirty="0">
                <a:solidFill>
                  <a:srgbClr val="212529"/>
                </a:solidFill>
                <a:latin typeface="Vazir"/>
                <a:cs typeface="B Nazanin" panose="00000400000000000000" pitchFamily="2" charset="-78"/>
              </a:rPr>
              <a:t>شهری </a:t>
            </a:r>
            <a:endParaRPr lang="fa-IR" sz="2000" dirty="0" smtClean="0">
              <a:solidFill>
                <a:srgbClr val="212529"/>
              </a:solidFill>
              <a:latin typeface="Vazir"/>
              <a:cs typeface="B Nazanin" panose="00000400000000000000" pitchFamily="2" charset="-78"/>
            </a:endParaRPr>
          </a:p>
          <a:p>
            <a:pPr marL="342900" indent="-342900" algn="just">
              <a:buFont typeface="Wingdings" panose="05000000000000000000" pitchFamily="2" charset="2"/>
              <a:buChar char="§"/>
            </a:pPr>
            <a:r>
              <a:rPr lang="fa-IR" sz="2000" dirty="0" smtClean="0">
                <a:solidFill>
                  <a:srgbClr val="212529"/>
                </a:solidFill>
                <a:latin typeface="Vazir"/>
                <a:cs typeface="B Nazanin" panose="00000400000000000000" pitchFamily="2" charset="-78"/>
              </a:rPr>
              <a:t>طراحی و هوشمندسازی برای </a:t>
            </a:r>
            <a:r>
              <a:rPr lang="fa-IR" sz="2000" dirty="0">
                <a:solidFill>
                  <a:srgbClr val="212529"/>
                </a:solidFill>
                <a:latin typeface="Vazir"/>
                <a:cs typeface="B Nazanin" panose="00000400000000000000" pitchFamily="2" charset="-78"/>
              </a:rPr>
              <a:t>بهبود </a:t>
            </a:r>
            <a:r>
              <a:rPr lang="fa-IR" sz="2000" dirty="0" smtClean="0">
                <a:solidFill>
                  <a:srgbClr val="212529"/>
                </a:solidFill>
                <a:latin typeface="Vazir"/>
                <a:cs typeface="B Nazanin" panose="00000400000000000000" pitchFamily="2" charset="-78"/>
              </a:rPr>
              <a:t>ترافیک، مدیریت </a:t>
            </a:r>
            <a:r>
              <a:rPr lang="fa-IR" sz="2000" dirty="0">
                <a:solidFill>
                  <a:srgbClr val="212529"/>
                </a:solidFill>
                <a:latin typeface="Vazir"/>
                <a:cs typeface="B Nazanin" panose="00000400000000000000" pitchFamily="2" charset="-78"/>
              </a:rPr>
              <a:t>عبور و مرور وسایل نقلیه و سایر کاربران معابر پرتردد شهری را در ساعات </a:t>
            </a:r>
            <a:r>
              <a:rPr lang="fa-IR" sz="2000" dirty="0" smtClean="0">
                <a:solidFill>
                  <a:srgbClr val="212529"/>
                </a:solidFill>
                <a:latin typeface="Vazir"/>
                <a:cs typeface="B Nazanin" panose="00000400000000000000" pitchFamily="2" charset="-78"/>
              </a:rPr>
              <a:t>شلوغ روز</a:t>
            </a:r>
          </a:p>
          <a:p>
            <a:pPr marL="342900" indent="-342900" algn="just">
              <a:buFont typeface="Wingdings" panose="05000000000000000000" pitchFamily="2" charset="2"/>
              <a:buChar char="§"/>
            </a:pPr>
            <a:r>
              <a:rPr lang="fa-IR" sz="2000" dirty="0" smtClean="0">
                <a:solidFill>
                  <a:srgbClr val="212529"/>
                </a:solidFill>
                <a:latin typeface="Vazir"/>
                <a:cs typeface="B Nazanin" panose="00000400000000000000" pitchFamily="2" charset="-78"/>
              </a:rPr>
              <a:t>استفاده </a:t>
            </a:r>
            <a:r>
              <a:rPr lang="fa-IR" sz="2000" dirty="0">
                <a:solidFill>
                  <a:srgbClr val="212529"/>
                </a:solidFill>
                <a:latin typeface="Vazir"/>
                <a:cs typeface="B Nazanin" panose="00000400000000000000" pitchFamily="2" charset="-78"/>
              </a:rPr>
              <a:t>از سنسورهای دیجیتالی و توسعه یک مرکز برای پردازش داده‌ها، مهندسان ترافیک شهری را قادر به بهبود ۱۰ برابری ترددها در شهر کرده </a:t>
            </a:r>
            <a:r>
              <a:rPr lang="fa-IR" sz="2000" dirty="0" smtClean="0">
                <a:solidFill>
                  <a:srgbClr val="212529"/>
                </a:solidFill>
                <a:latin typeface="Vazir"/>
                <a:cs typeface="B Nazanin" panose="00000400000000000000" pitchFamily="2" charset="-78"/>
              </a:rPr>
              <a:t>است</a:t>
            </a:r>
          </a:p>
          <a:p>
            <a:pPr marL="342900" indent="-342900" algn="just">
              <a:buFont typeface="Wingdings" panose="05000000000000000000" pitchFamily="2" charset="2"/>
              <a:buChar char="§"/>
            </a:pPr>
            <a:r>
              <a:rPr lang="fa-IR" sz="2000" dirty="0" smtClean="0">
                <a:solidFill>
                  <a:srgbClr val="212529"/>
                </a:solidFill>
                <a:latin typeface="Vazir"/>
                <a:cs typeface="B Nazanin" panose="00000400000000000000" pitchFamily="2" charset="-78"/>
              </a:rPr>
              <a:t>تأمین </a:t>
            </a:r>
            <a:r>
              <a:rPr lang="fa-IR" sz="2000" dirty="0">
                <a:solidFill>
                  <a:srgbClr val="212529"/>
                </a:solidFill>
                <a:latin typeface="Vazir"/>
                <a:cs typeface="B Nazanin" panose="00000400000000000000" pitchFamily="2" charset="-78"/>
              </a:rPr>
              <a:t>آب </a:t>
            </a:r>
            <a:r>
              <a:rPr lang="fa-IR" sz="2000" dirty="0" smtClean="0">
                <a:solidFill>
                  <a:srgbClr val="212529"/>
                </a:solidFill>
                <a:latin typeface="Vazir"/>
                <a:cs typeface="B Nazanin" panose="00000400000000000000" pitchFamily="2" charset="-78"/>
              </a:rPr>
              <a:t>شهری </a:t>
            </a:r>
            <a:r>
              <a:rPr lang="fa-IR" sz="2000" dirty="0">
                <a:solidFill>
                  <a:srgbClr val="212529"/>
                </a:solidFill>
                <a:latin typeface="Vazir"/>
                <a:cs typeface="B Nazanin" panose="00000400000000000000" pitchFamily="2" charset="-78"/>
              </a:rPr>
              <a:t>در نیویورک نسبت به گذشته </a:t>
            </a:r>
            <a:endParaRPr lang="fa-IR" sz="2000" dirty="0" smtClean="0">
              <a:solidFill>
                <a:srgbClr val="212529"/>
              </a:solidFill>
              <a:latin typeface="Vazir"/>
              <a:cs typeface="B Nazanin" panose="00000400000000000000" pitchFamily="2" charset="-78"/>
            </a:endParaRPr>
          </a:p>
          <a:p>
            <a:pPr marL="342900" indent="-342900" algn="just">
              <a:buFont typeface="Wingdings" panose="05000000000000000000" pitchFamily="2" charset="2"/>
              <a:buChar char="§"/>
            </a:pPr>
            <a:r>
              <a:rPr lang="fa-IR" sz="2000" dirty="0" smtClean="0">
                <a:solidFill>
                  <a:srgbClr val="212529"/>
                </a:solidFill>
                <a:latin typeface="Vazir"/>
                <a:cs typeface="B Nazanin" panose="00000400000000000000" pitchFamily="2" charset="-78"/>
              </a:rPr>
              <a:t>پیاده‌سازی </a:t>
            </a:r>
            <a:r>
              <a:rPr lang="fa-IR" sz="2000" dirty="0">
                <a:solidFill>
                  <a:srgbClr val="212529"/>
                </a:solidFill>
                <a:latin typeface="Vazir"/>
                <a:cs typeface="B Nazanin" panose="00000400000000000000" pitchFamily="2" charset="-78"/>
              </a:rPr>
              <a:t>رویکردهای </a:t>
            </a:r>
            <a:r>
              <a:rPr lang="fa-IR" sz="2000" dirty="0" smtClean="0">
                <a:solidFill>
                  <a:srgbClr val="212529"/>
                </a:solidFill>
                <a:latin typeface="Vazir"/>
                <a:cs typeface="B Nazanin" panose="00000400000000000000" pitchFamily="2" charset="-78"/>
              </a:rPr>
              <a:t>استراتژیک</a:t>
            </a:r>
            <a:endParaRPr lang="fa-IR" sz="2000" b="0" i="0" dirty="0">
              <a:solidFill>
                <a:srgbClr val="212529"/>
              </a:solidFill>
              <a:effectLst/>
              <a:latin typeface="Vazir"/>
              <a:cs typeface="B Nazanin" panose="00000400000000000000" pitchFamily="2" charset="-78"/>
            </a:endParaRPr>
          </a:p>
        </p:txBody>
      </p:sp>
      <p:sp>
        <p:nvSpPr>
          <p:cNvPr id="3" name="TextBox 2"/>
          <p:cNvSpPr txBox="1"/>
          <p:nvPr/>
        </p:nvSpPr>
        <p:spPr>
          <a:xfrm>
            <a:off x="8229600" y="299953"/>
            <a:ext cx="3962400" cy="461665"/>
          </a:xfrm>
          <a:prstGeom prst="rect">
            <a:avLst/>
          </a:prstGeom>
          <a:solidFill>
            <a:srgbClr val="FFE8D0"/>
          </a:solidFill>
          <a:ln>
            <a:solidFill>
              <a:srgbClr val="FFE8D0"/>
            </a:solidFill>
          </a:ln>
        </p:spPr>
        <p:txBody>
          <a:bodyPr wrap="square" rtlCol="1">
            <a:spAutoFit/>
          </a:bodyPr>
          <a:lstStyle/>
          <a:p>
            <a:pPr algn="ctr"/>
            <a:r>
              <a:rPr lang="fa-IR" sz="2400" b="1" dirty="0" smtClean="0">
                <a:ln w="0"/>
                <a:effectLst>
                  <a:outerShdw blurRad="38100" dist="19050" dir="2700000" algn="tl" rotWithShape="0">
                    <a:schemeClr val="dk1">
                      <a:alpha val="40000"/>
                    </a:schemeClr>
                  </a:outerShdw>
                </a:effectLst>
                <a:cs typeface="B Nazanin" panose="00000400000000000000" pitchFamily="2" charset="-78"/>
              </a:rPr>
              <a:t>شهر هوشمند نیویورک</a:t>
            </a:r>
            <a:endParaRPr lang="fa-IR" sz="2400" b="1" dirty="0">
              <a:ln w="0"/>
              <a:effectLst>
                <a:outerShdw blurRad="38100" dist="19050" dir="2700000" algn="tl" rotWithShape="0">
                  <a:schemeClr val="dk1">
                    <a:alpha val="40000"/>
                  </a:schemeClr>
                </a:outerShdw>
              </a:effectLst>
              <a:cs typeface="B Nazanin" panose="00000400000000000000" pitchFamily="2" charset="-78"/>
            </a:endParaRPr>
          </a:p>
        </p:txBody>
      </p:sp>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l="4344" r="6219"/>
          <a:stretch/>
        </p:blipFill>
        <p:spPr>
          <a:xfrm>
            <a:off x="1746609" y="3836188"/>
            <a:ext cx="4443212" cy="2484000"/>
          </a:xfrm>
          <a:prstGeom prst="rect">
            <a:avLst/>
          </a:prstGeom>
        </p:spPr>
      </p:pic>
      <p:pic>
        <p:nvPicPr>
          <p:cNvPr id="6" name="Picture 5"/>
          <p:cNvPicPr>
            <a:picLocks noChangeAspect="1"/>
          </p:cNvPicPr>
          <p:nvPr/>
        </p:nvPicPr>
        <p:blipFill rotWithShape="1">
          <a:blip r:embed="rId3" cstate="print">
            <a:extLst>
              <a:ext uri="{28A0092B-C50C-407E-A947-70E740481C1C}">
                <a14:useLocalDpi xmlns:a14="http://schemas.microsoft.com/office/drawing/2010/main" val="0"/>
              </a:ext>
            </a:extLst>
          </a:blip>
          <a:srcRect l="5037" t="8245"/>
          <a:stretch/>
        </p:blipFill>
        <p:spPr>
          <a:xfrm>
            <a:off x="6880362" y="3836188"/>
            <a:ext cx="3535603" cy="2484000"/>
          </a:xfrm>
          <a:prstGeom prst="rect">
            <a:avLst/>
          </a:prstGeom>
        </p:spPr>
      </p:pic>
    </p:spTree>
    <p:extLst>
      <p:ext uri="{BB962C8B-B14F-4D97-AF65-F5344CB8AC3E}">
        <p14:creationId xmlns:p14="http://schemas.microsoft.com/office/powerpoint/2010/main" val="3731315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6" presetClass="entr" presetSubtype="21"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barn(inVertical)">
                                      <p:cBhvr>
                                        <p:cTn id="11" dur="5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16" presetClass="entr" presetSubtype="21" fill="hold" nodeType="click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barn(inVertical)">
                                      <p:cBhvr>
                                        <p:cTn id="16" dur="5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fade">
                                      <p:cBhvr>
                                        <p:cTn id="2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229600" y="299953"/>
            <a:ext cx="3962400" cy="461665"/>
          </a:xfrm>
          <a:prstGeom prst="rect">
            <a:avLst/>
          </a:prstGeom>
          <a:solidFill>
            <a:srgbClr val="FFE8D0"/>
          </a:solidFill>
          <a:ln>
            <a:solidFill>
              <a:srgbClr val="FFE8D0"/>
            </a:solidFill>
          </a:ln>
        </p:spPr>
        <p:txBody>
          <a:bodyPr wrap="square" rtlCol="1">
            <a:spAutoFit/>
          </a:bodyPr>
          <a:lstStyle/>
          <a:p>
            <a:pPr algn="ctr"/>
            <a:r>
              <a:rPr lang="fa-IR" sz="2400" b="1" dirty="0">
                <a:solidFill>
                  <a:srgbClr val="000000"/>
                </a:solidFill>
                <a:latin typeface="Vazir"/>
                <a:cs typeface="B Nazanin" panose="00000400000000000000" pitchFamily="2" charset="-78"/>
              </a:rPr>
              <a:t>شهر اقتصادی ملک عبدالله</a:t>
            </a:r>
            <a:endParaRPr lang="fa-IR" sz="2400" b="1" dirty="0">
              <a:ln w="0"/>
              <a:effectLst>
                <a:outerShdw blurRad="38100" dist="19050" dir="2700000" algn="tl" rotWithShape="0">
                  <a:schemeClr val="dk1">
                    <a:alpha val="40000"/>
                  </a:schemeClr>
                </a:outerShdw>
              </a:effectLst>
              <a:cs typeface="B Nazanin" panose="00000400000000000000" pitchFamily="2" charset="-78"/>
            </a:endParaRPr>
          </a:p>
        </p:txBody>
      </p:sp>
      <p:sp>
        <p:nvSpPr>
          <p:cNvPr id="5" name="Rectangle 4"/>
          <p:cNvSpPr/>
          <p:nvPr/>
        </p:nvSpPr>
        <p:spPr>
          <a:xfrm>
            <a:off x="991673" y="886468"/>
            <a:ext cx="10715223" cy="3170099"/>
          </a:xfrm>
          <a:prstGeom prst="rect">
            <a:avLst/>
          </a:prstGeom>
        </p:spPr>
        <p:txBody>
          <a:bodyPr wrap="square">
            <a:spAutoFit/>
          </a:bodyPr>
          <a:lstStyle/>
          <a:p>
            <a:pPr marL="342900" indent="-342900" algn="just">
              <a:buFont typeface="Wingdings" panose="05000000000000000000" pitchFamily="2" charset="2"/>
              <a:buChar char="§"/>
            </a:pPr>
            <a:r>
              <a:rPr lang="fa-IR" sz="2000" dirty="0" smtClean="0">
                <a:solidFill>
                  <a:srgbClr val="000000"/>
                </a:solidFill>
                <a:latin typeface="Vazir"/>
                <a:cs typeface="B Nazanin" panose="00000400000000000000" pitchFamily="2" charset="-78"/>
              </a:rPr>
              <a:t>موقعیت: یک </a:t>
            </a:r>
            <a:r>
              <a:rPr lang="fa-IR" sz="2000" dirty="0">
                <a:solidFill>
                  <a:srgbClr val="000000"/>
                </a:solidFill>
                <a:latin typeface="Vazir"/>
                <a:cs typeface="B Nazanin" panose="00000400000000000000" pitchFamily="2" charset="-78"/>
              </a:rPr>
              <a:t>پروژه شهر </a:t>
            </a:r>
            <a:r>
              <a:rPr lang="fa-IR" sz="2000" dirty="0" smtClean="0">
                <a:solidFill>
                  <a:srgbClr val="000000"/>
                </a:solidFill>
                <a:latin typeface="Vazir"/>
                <a:cs typeface="B Nazanin" panose="00000400000000000000" pitchFamily="2" charset="-78"/>
              </a:rPr>
              <a:t>هوشمند در </a:t>
            </a:r>
            <a:r>
              <a:rPr lang="fa-IR" sz="2000" dirty="0">
                <a:solidFill>
                  <a:srgbClr val="000000"/>
                </a:solidFill>
                <a:latin typeface="Vazir"/>
                <a:cs typeface="B Nazanin" panose="00000400000000000000" pitchFamily="2" charset="-78"/>
              </a:rPr>
              <a:t>امتداد ساحل دریای سرخ عربستان واقع شده است. </a:t>
            </a:r>
          </a:p>
          <a:p>
            <a:pPr marL="342900" indent="-342900" algn="just">
              <a:buFont typeface="Wingdings" panose="05000000000000000000" pitchFamily="2" charset="2"/>
              <a:buChar char="§"/>
            </a:pPr>
            <a:r>
              <a:rPr lang="fa-IR" sz="2000" dirty="0" smtClean="0">
                <a:solidFill>
                  <a:srgbClr val="000000"/>
                </a:solidFill>
                <a:latin typeface="Vazir"/>
                <a:cs typeface="B Nazanin" panose="00000400000000000000" pitchFamily="2" charset="-78"/>
              </a:rPr>
              <a:t>هدف: حل چالش </a:t>
            </a:r>
            <a:r>
              <a:rPr lang="fa-IR" sz="2000" dirty="0">
                <a:solidFill>
                  <a:srgbClr val="000000"/>
                </a:solidFill>
                <a:latin typeface="Vazir"/>
                <a:cs typeface="B Nazanin" panose="00000400000000000000" pitchFamily="2" charset="-78"/>
              </a:rPr>
              <a:t>حیاتی </a:t>
            </a:r>
            <a:r>
              <a:rPr lang="fa-IR" sz="2000" dirty="0" smtClean="0">
                <a:solidFill>
                  <a:srgbClr val="000000"/>
                </a:solidFill>
                <a:latin typeface="Vazir"/>
                <a:cs typeface="B Nazanin" panose="00000400000000000000" pitchFamily="2" charset="-78"/>
              </a:rPr>
              <a:t>عربستان همچون </a:t>
            </a:r>
            <a:r>
              <a:rPr lang="fa-IR" sz="2000" dirty="0">
                <a:solidFill>
                  <a:srgbClr val="000000"/>
                </a:solidFill>
                <a:latin typeface="Vazir"/>
                <a:cs typeface="B Nazanin" panose="00000400000000000000" pitchFamily="2" charset="-78"/>
              </a:rPr>
              <a:t>کاهش وابستگی به درآمد نفت و ایجاد فرصت‌های شغلی جدید برای جمعیت روبه‌رشد این کشور است.</a:t>
            </a:r>
          </a:p>
          <a:p>
            <a:pPr marL="342900" indent="-342900" algn="just">
              <a:buFont typeface="Wingdings" panose="05000000000000000000" pitchFamily="2" charset="2"/>
              <a:buChar char="§"/>
            </a:pPr>
            <a:r>
              <a:rPr lang="fa-IR" sz="2000" dirty="0" smtClean="0">
                <a:solidFill>
                  <a:srgbClr val="000000"/>
                </a:solidFill>
                <a:latin typeface="Vazir"/>
                <a:cs typeface="B Nazanin" panose="00000400000000000000" pitchFamily="2" charset="-78"/>
              </a:rPr>
              <a:t>این شهر </a:t>
            </a:r>
            <a:r>
              <a:rPr lang="fa-IR" sz="2000" dirty="0">
                <a:solidFill>
                  <a:srgbClr val="000000"/>
                </a:solidFill>
                <a:latin typeface="Vazir"/>
                <a:cs typeface="B Nazanin" panose="00000400000000000000" pitchFamily="2" charset="-78"/>
              </a:rPr>
              <a:t>محل استقرار بندر ملک عبدالله، </a:t>
            </a:r>
            <a:r>
              <a:rPr lang="fa-IR" sz="2000" dirty="0" smtClean="0">
                <a:solidFill>
                  <a:srgbClr val="000000"/>
                </a:solidFill>
                <a:latin typeface="Vazir"/>
                <a:cs typeface="B Nazanin" panose="00000400000000000000" pitchFamily="2" charset="-78"/>
              </a:rPr>
              <a:t>برای </a:t>
            </a:r>
            <a:r>
              <a:rPr lang="fa-IR" sz="2000" dirty="0">
                <a:solidFill>
                  <a:srgbClr val="000000"/>
                </a:solidFill>
                <a:latin typeface="Vazir"/>
                <a:cs typeface="B Nazanin" panose="00000400000000000000" pitchFamily="2" charset="-78"/>
              </a:rPr>
              <a:t>مدیریت کارآمد محموله‌ها و تقویت تجارت بین‌المللی طراحی شده است. </a:t>
            </a:r>
            <a:endParaRPr lang="fa-IR" sz="2000" dirty="0" smtClean="0">
              <a:solidFill>
                <a:srgbClr val="000000"/>
              </a:solidFill>
              <a:latin typeface="Vazir"/>
              <a:cs typeface="B Nazanin" panose="00000400000000000000" pitchFamily="2" charset="-78"/>
            </a:endParaRPr>
          </a:p>
          <a:p>
            <a:pPr marL="342900" indent="-342900" algn="just">
              <a:buFont typeface="Wingdings" panose="05000000000000000000" pitchFamily="2" charset="2"/>
              <a:buChar char="§"/>
            </a:pPr>
            <a:r>
              <a:rPr lang="en-US" sz="2000" dirty="0" smtClean="0">
                <a:solidFill>
                  <a:srgbClr val="000000"/>
                </a:solidFill>
                <a:latin typeface="Vazir"/>
                <a:cs typeface="B Nazanin" panose="00000400000000000000" pitchFamily="2" charset="-78"/>
              </a:rPr>
              <a:t> KAEC </a:t>
            </a:r>
            <a:r>
              <a:rPr lang="fa-IR" sz="2000" dirty="0">
                <a:solidFill>
                  <a:srgbClr val="000000"/>
                </a:solidFill>
                <a:latin typeface="Vazir"/>
                <a:cs typeface="B Nazanin" panose="00000400000000000000" pitchFamily="2" charset="-78"/>
              </a:rPr>
              <a:t>بر شیوه‌های سازگار با محیط زیست، از جمله منابع انرژی تجدیدپذیر و فناوری‌های حفاظت از آب تأکید دارد و سیستم‌های حمل‌ونقل پیشرفته همچون شبکه ریلی یکپارچه، تحرک کارآمد را در شهر ترویج می‌کند.</a:t>
            </a:r>
          </a:p>
          <a:p>
            <a:pPr marL="342900" indent="-342900" algn="just">
              <a:buFont typeface="Wingdings" panose="05000000000000000000" pitchFamily="2" charset="2"/>
              <a:buChar char="§"/>
            </a:pPr>
            <a:r>
              <a:rPr lang="fa-IR" sz="2000" dirty="0">
                <a:solidFill>
                  <a:srgbClr val="000000"/>
                </a:solidFill>
                <a:latin typeface="Vazir"/>
                <a:cs typeface="B Nazanin" panose="00000400000000000000" pitchFamily="2" charset="-78"/>
              </a:rPr>
              <a:t>محله‌های پایدار و هوشمند کیفیت زندگی بالایی را برای ساکنان فراهم می‌کند و جاذبه‌های فرهنگی، مکان‌های تفریحی و توسعه‌های ساحلی فرصت‌های گردشگری را افزایش می‌دهد. </a:t>
            </a:r>
            <a:endParaRPr lang="fa-IR" sz="2000" dirty="0" smtClean="0">
              <a:solidFill>
                <a:srgbClr val="000000"/>
              </a:solidFill>
              <a:latin typeface="Vazir"/>
              <a:cs typeface="B Nazanin" panose="00000400000000000000" pitchFamily="2" charset="-78"/>
            </a:endParaRPr>
          </a:p>
          <a:p>
            <a:pPr marL="342900" indent="-342900" algn="just">
              <a:buFont typeface="Wingdings" panose="05000000000000000000" pitchFamily="2" charset="2"/>
              <a:buChar char="§"/>
            </a:pPr>
            <a:r>
              <a:rPr lang="fa-IR" sz="2000" dirty="0" smtClean="0">
                <a:solidFill>
                  <a:srgbClr val="000000"/>
                </a:solidFill>
                <a:latin typeface="Vazir"/>
                <a:cs typeface="B Nazanin" panose="00000400000000000000" pitchFamily="2" charset="-78"/>
              </a:rPr>
              <a:t>مرکز </a:t>
            </a:r>
            <a:r>
              <a:rPr lang="fa-IR" sz="2000" dirty="0">
                <a:solidFill>
                  <a:srgbClr val="000000"/>
                </a:solidFill>
                <a:latin typeface="Vazir"/>
                <a:cs typeface="B Nazanin" panose="00000400000000000000" pitchFamily="2" charset="-78"/>
              </a:rPr>
              <a:t>پزشکی پیشرفته خدمات </a:t>
            </a:r>
            <a:r>
              <a:rPr lang="fa-IR" sz="2000" dirty="0" smtClean="0">
                <a:solidFill>
                  <a:srgbClr val="000000"/>
                </a:solidFill>
                <a:latin typeface="Vazir"/>
                <a:cs typeface="B Nazanin" panose="00000400000000000000" pitchFamily="2" charset="-78"/>
              </a:rPr>
              <a:t>بهداشتی فوق العاده ای را برای </a:t>
            </a:r>
            <a:r>
              <a:rPr lang="fa-IR" sz="2000" dirty="0">
                <a:solidFill>
                  <a:srgbClr val="000000"/>
                </a:solidFill>
                <a:latin typeface="Vazir"/>
                <a:cs typeface="B Nazanin" panose="00000400000000000000" pitchFamily="2" charset="-78"/>
              </a:rPr>
              <a:t>ساکنان و بازدیدکنندگان ارائه می‌دهد. </a:t>
            </a:r>
            <a:endParaRPr lang="fa-IR" sz="2000" dirty="0" smtClean="0">
              <a:solidFill>
                <a:srgbClr val="000000"/>
              </a:solidFill>
              <a:latin typeface="Vazir"/>
              <a:cs typeface="B Nazanin" panose="00000400000000000000" pitchFamily="2" charset="-78"/>
            </a:endParaRPr>
          </a:p>
          <a:p>
            <a:pPr marL="342900" indent="-342900" algn="just">
              <a:buFont typeface="Wingdings" panose="05000000000000000000" pitchFamily="2" charset="2"/>
              <a:buChar char="§"/>
            </a:pPr>
            <a:r>
              <a:rPr lang="en-US" sz="2000" dirty="0" smtClean="0">
                <a:solidFill>
                  <a:srgbClr val="000000"/>
                </a:solidFill>
                <a:latin typeface="Vazir"/>
                <a:cs typeface="B Nazanin" panose="00000400000000000000" pitchFamily="2" charset="-78"/>
              </a:rPr>
              <a:t>KAEC</a:t>
            </a:r>
            <a:r>
              <a:rPr lang="fa-IR" sz="2000" dirty="0" smtClean="0">
                <a:solidFill>
                  <a:srgbClr val="000000"/>
                </a:solidFill>
                <a:latin typeface="Vazir"/>
                <a:cs typeface="B Nazanin" panose="00000400000000000000" pitchFamily="2" charset="-78"/>
              </a:rPr>
              <a:t> دارای </a:t>
            </a:r>
            <a:r>
              <a:rPr lang="fa-IR" sz="2000" dirty="0">
                <a:solidFill>
                  <a:srgbClr val="000000"/>
                </a:solidFill>
                <a:latin typeface="Vazir"/>
                <a:cs typeface="B Nazanin" panose="00000400000000000000" pitchFamily="2" charset="-78"/>
              </a:rPr>
              <a:t>زیرساخت‌های دیجیتال پیشرفته است تا نوآوری‌های شهر هوشمند را ترویج </a:t>
            </a:r>
            <a:r>
              <a:rPr lang="fa-IR" sz="2000" dirty="0" smtClean="0">
                <a:solidFill>
                  <a:srgbClr val="000000"/>
                </a:solidFill>
                <a:latin typeface="Vazir"/>
                <a:cs typeface="B Nazanin" panose="00000400000000000000" pitchFamily="2" charset="-78"/>
              </a:rPr>
              <a:t>دهد.</a:t>
            </a:r>
            <a:endParaRPr lang="fa-IR" sz="2000" b="0" i="0" dirty="0">
              <a:solidFill>
                <a:srgbClr val="000000"/>
              </a:solidFill>
              <a:effectLst/>
              <a:latin typeface="Vazir"/>
              <a:cs typeface="B Nazanin" panose="00000400000000000000" pitchFamily="2" charset="-78"/>
            </a:endParaRPr>
          </a:p>
        </p:txBody>
      </p:sp>
      <p:pic>
        <p:nvPicPr>
          <p:cNvPr id="6" name="Picture 5"/>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rcRect l="5269" t="9915" b="5759"/>
          <a:stretch/>
        </p:blipFill>
        <p:spPr>
          <a:xfrm>
            <a:off x="1803042" y="4194295"/>
            <a:ext cx="3516685" cy="2088000"/>
          </a:xfrm>
          <a:prstGeom prst="rect">
            <a:avLst/>
          </a:prstGeom>
        </p:spPr>
      </p:pic>
      <p:pic>
        <p:nvPicPr>
          <p:cNvPr id="7" name="Picture 6"/>
          <p:cNvPicPr>
            <a:picLocks noChangeAspect="1"/>
          </p:cNvPicPr>
          <p:nvPr/>
        </p:nvPicPr>
        <p:blipFill rotWithShape="1">
          <a:blip r:embed="rId4">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val="0"/>
              </a:ext>
            </a:extLst>
          </a:blip>
          <a:srcRect l="5159" t="8515" r="5429"/>
          <a:stretch/>
        </p:blipFill>
        <p:spPr>
          <a:xfrm>
            <a:off x="6503834" y="4194295"/>
            <a:ext cx="3919215" cy="2088000"/>
          </a:xfrm>
          <a:prstGeom prst="rect">
            <a:avLst/>
          </a:prstGeom>
        </p:spPr>
      </p:pic>
    </p:spTree>
    <p:extLst>
      <p:ext uri="{BB962C8B-B14F-4D97-AF65-F5344CB8AC3E}">
        <p14:creationId xmlns:p14="http://schemas.microsoft.com/office/powerpoint/2010/main" val="23749195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VID-20201116-WA0000">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684507" y="128790"/>
            <a:ext cx="10880000" cy="6120000"/>
          </a:xfrm>
          <a:prstGeom prst="rect">
            <a:avLst/>
          </a:prstGeom>
        </p:spPr>
      </p:pic>
    </p:spTree>
    <p:extLst>
      <p:ext uri="{BB962C8B-B14F-4D97-AF65-F5344CB8AC3E}">
        <p14:creationId xmlns:p14="http://schemas.microsoft.com/office/powerpoint/2010/main" val="130831607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268812" y="-12879"/>
            <a:ext cx="3923188" cy="6876000"/>
          </a:xfrm>
          <a:prstGeom prst="rect">
            <a:avLst/>
          </a:prstGeom>
          <a:solidFill>
            <a:schemeClr val="accent2">
              <a:lumMod val="20000"/>
              <a:lumOff val="80000"/>
            </a:schemeClr>
          </a:solidFill>
          <a:ln>
            <a:noFill/>
          </a:ln>
        </p:spPr>
        <p:style>
          <a:lnRef idx="3">
            <a:schemeClr val="lt1"/>
          </a:lnRef>
          <a:fillRef idx="1">
            <a:schemeClr val="accent3"/>
          </a:fillRef>
          <a:effectRef idx="1">
            <a:schemeClr val="accent3"/>
          </a:effectRef>
          <a:fontRef idx="minor">
            <a:schemeClr val="lt1"/>
          </a:fontRef>
        </p:style>
        <p:txBody>
          <a:bodyPr rtlCol="1" anchor="ctr"/>
          <a:lstStyle/>
          <a:p>
            <a:pPr algn="ctr"/>
            <a:endParaRPr lang="fa-IR"/>
          </a:p>
        </p:txBody>
      </p:sp>
      <p:sp>
        <p:nvSpPr>
          <p:cNvPr id="7" name="TextBox 6"/>
          <p:cNvSpPr txBox="1"/>
          <p:nvPr/>
        </p:nvSpPr>
        <p:spPr>
          <a:xfrm>
            <a:off x="8788260" y="798491"/>
            <a:ext cx="2884292" cy="461665"/>
          </a:xfrm>
          <a:prstGeom prst="rect">
            <a:avLst/>
          </a:prstGeom>
          <a:noFill/>
        </p:spPr>
        <p:txBody>
          <a:bodyPr wrap="square" rtlCol="1">
            <a:spAutoFit/>
          </a:bodyPr>
          <a:lstStyle/>
          <a:p>
            <a:pPr marL="342900" indent="-342900" algn="ctr">
              <a:buFont typeface="Wingdings" panose="05000000000000000000" pitchFamily="2" charset="2"/>
              <a:buChar char="v"/>
            </a:pPr>
            <a:r>
              <a:rPr lang="fa-IR" sz="2400" b="1" dirty="0">
                <a:cs typeface="B Nazanin" panose="00000400000000000000" pitchFamily="2" charset="-78"/>
              </a:rPr>
              <a:t>تکنولوژی بیم</a:t>
            </a:r>
          </a:p>
        </p:txBody>
      </p:sp>
      <p:sp>
        <p:nvSpPr>
          <p:cNvPr id="8" name="Rectangle 7"/>
          <p:cNvSpPr/>
          <p:nvPr/>
        </p:nvSpPr>
        <p:spPr>
          <a:xfrm>
            <a:off x="8664721" y="1568384"/>
            <a:ext cx="3131370" cy="400110"/>
          </a:xfrm>
          <a:prstGeom prst="rect">
            <a:avLst/>
          </a:prstGeom>
        </p:spPr>
        <p:txBody>
          <a:bodyPr wrap="none">
            <a:spAutoFit/>
          </a:bodyPr>
          <a:lstStyle/>
          <a:p>
            <a:r>
              <a:rPr lang="en-US" sz="2000" b="1" dirty="0">
                <a:solidFill>
                  <a:srgbClr val="000000"/>
                </a:solidFill>
                <a:latin typeface="Calibri" panose="020F0502020204030204" pitchFamily="34" charset="0"/>
                <a:cs typeface="B Nazanin" panose="00000400000000000000" pitchFamily="2" charset="-78"/>
              </a:rPr>
              <a:t>Building Information Model</a:t>
            </a:r>
            <a:endParaRPr lang="fa-IR" sz="2000" b="1" dirty="0"/>
          </a:p>
        </p:txBody>
      </p:sp>
      <p:sp>
        <p:nvSpPr>
          <p:cNvPr id="9" name="Rectangle 8"/>
          <p:cNvSpPr/>
          <p:nvPr/>
        </p:nvSpPr>
        <p:spPr>
          <a:xfrm>
            <a:off x="8833228" y="2276722"/>
            <a:ext cx="2794356" cy="400110"/>
          </a:xfrm>
          <a:prstGeom prst="rect">
            <a:avLst/>
          </a:prstGeom>
        </p:spPr>
        <p:txBody>
          <a:bodyPr wrap="none">
            <a:spAutoFit/>
          </a:bodyPr>
          <a:lstStyle/>
          <a:p>
            <a:r>
              <a:rPr lang="fa-IR" sz="2000" b="1" dirty="0">
                <a:solidFill>
                  <a:srgbClr val="000000"/>
                </a:solidFill>
                <a:latin typeface="Calibri" panose="020F0502020204030204" pitchFamily="34" charset="0"/>
                <a:cs typeface="B Nazanin" panose="00000400000000000000" pitchFamily="2" charset="-78"/>
              </a:rPr>
              <a:t>مدل سازی اطلاعات ساختمان </a:t>
            </a:r>
            <a:endParaRPr lang="fa-IR" sz="2000" b="1" dirty="0"/>
          </a:p>
        </p:txBody>
      </p:sp>
      <p:sp>
        <p:nvSpPr>
          <p:cNvPr id="10" name="Rectangle 9"/>
          <p:cNvSpPr/>
          <p:nvPr/>
        </p:nvSpPr>
        <p:spPr>
          <a:xfrm>
            <a:off x="798491" y="759854"/>
            <a:ext cx="7311004" cy="1938992"/>
          </a:xfrm>
          <a:prstGeom prst="rect">
            <a:avLst/>
          </a:prstGeom>
        </p:spPr>
        <p:txBody>
          <a:bodyPr wrap="square">
            <a:spAutoFit/>
          </a:bodyPr>
          <a:lstStyle/>
          <a:p>
            <a:pPr marL="342900" indent="-342900" algn="just" fontAlgn="base">
              <a:lnSpc>
                <a:spcPct val="150000"/>
              </a:lnSpc>
              <a:buFont typeface="Wingdings" panose="05000000000000000000" pitchFamily="2" charset="2"/>
              <a:buChar char="§"/>
            </a:pPr>
            <a:r>
              <a:rPr lang="fa-IR" sz="2000" dirty="0">
                <a:solidFill>
                  <a:srgbClr val="000000"/>
                </a:solidFill>
                <a:latin typeface="Calibri" panose="020F0502020204030204" pitchFamily="34" charset="0"/>
                <a:cs typeface="B Nazanin" panose="00000400000000000000" pitchFamily="2" charset="-78"/>
              </a:rPr>
              <a:t>مدل سازی: تعریف و شبیه­سازی ساختمان، تحویل آن و بهره­برداری با استفاده از ابزار یکپارچه شده است.</a:t>
            </a:r>
            <a:endParaRPr lang="en-US" sz="2000" dirty="0">
              <a:latin typeface="Times New Roman" panose="02020603050405020304" pitchFamily="18" charset="0"/>
              <a:ea typeface="Times New Roman" panose="02020603050405020304" pitchFamily="18" charset="0"/>
              <a:cs typeface="B Nazanin" panose="00000400000000000000" pitchFamily="2" charset="-78"/>
            </a:endParaRPr>
          </a:p>
          <a:p>
            <a:pPr marL="342900" indent="-342900" algn="just" fontAlgn="base">
              <a:lnSpc>
                <a:spcPct val="150000"/>
              </a:lnSpc>
              <a:buFont typeface="Wingdings" panose="05000000000000000000" pitchFamily="2" charset="2"/>
              <a:buChar char="§"/>
            </a:pPr>
            <a:r>
              <a:rPr lang="fa-IR" sz="2000" dirty="0">
                <a:solidFill>
                  <a:srgbClr val="000000"/>
                </a:solidFill>
                <a:latin typeface="Calibri" panose="020F0502020204030204" pitchFamily="34" charset="0"/>
                <a:cs typeface="B Nazanin" panose="00000400000000000000" pitchFamily="2" charset="-78"/>
              </a:rPr>
              <a:t>اطلاعات: تمام جزییات و اطلاعات در مورد ساختمان و چرخه عمر آن گنجانده شده است.</a:t>
            </a:r>
            <a:endParaRPr lang="en-US" sz="2000" dirty="0">
              <a:latin typeface="Times New Roman" panose="02020603050405020304" pitchFamily="18" charset="0"/>
              <a:ea typeface="Times New Roman" panose="02020603050405020304" pitchFamily="18" charset="0"/>
              <a:cs typeface="B Nazanin" panose="00000400000000000000" pitchFamily="2" charset="-78"/>
            </a:endParaRPr>
          </a:p>
          <a:p>
            <a:pPr marL="342900" indent="-342900" algn="just" fontAlgn="base">
              <a:lnSpc>
                <a:spcPct val="150000"/>
              </a:lnSpc>
              <a:buFont typeface="Wingdings" panose="05000000000000000000" pitchFamily="2" charset="2"/>
              <a:buChar char="§"/>
            </a:pPr>
            <a:r>
              <a:rPr lang="fa-IR" sz="2000" dirty="0">
                <a:solidFill>
                  <a:srgbClr val="000000"/>
                </a:solidFill>
                <a:latin typeface="Calibri" panose="020F0502020204030204" pitchFamily="34" charset="0"/>
                <a:cs typeface="B Nazanin" panose="00000400000000000000" pitchFamily="2" charset="-78"/>
              </a:rPr>
              <a:t>ساختمان: کل چرخه عمر ساختمان را در نظر گرفته است؛ طراحی، ساخت، بهره برداری.</a:t>
            </a:r>
            <a:endParaRPr lang="en-US" sz="2000" dirty="0">
              <a:effectLst/>
              <a:latin typeface="Times New Roman" panose="02020603050405020304" pitchFamily="18" charset="0"/>
              <a:ea typeface="Times New Roman" panose="02020603050405020304" pitchFamily="18" charset="0"/>
              <a:cs typeface="B Nazanin" panose="00000400000000000000" pitchFamily="2" charset="-78"/>
            </a:endParaRPr>
          </a:p>
        </p:txBody>
      </p:sp>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r="3577" b="4084"/>
          <a:stretch/>
        </p:blipFill>
        <p:spPr>
          <a:xfrm>
            <a:off x="4043501" y="3425121"/>
            <a:ext cx="3860300" cy="2880000"/>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8491" y="3425121"/>
            <a:ext cx="2880000" cy="2880000"/>
          </a:xfrm>
          <a:prstGeom prst="rect">
            <a:avLst/>
          </a:prstGeom>
        </p:spPr>
      </p:pic>
      <p:pic>
        <p:nvPicPr>
          <p:cNvPr id="5" name="Picture 4"/>
          <p:cNvPicPr>
            <a:picLocks noChangeAspect="1"/>
          </p:cNvPicPr>
          <p:nvPr/>
        </p:nvPicPr>
        <p:blipFill rotWithShape="1">
          <a:blip r:embed="rId4">
            <a:extLst>
              <a:ext uri="{28A0092B-C50C-407E-A947-70E740481C1C}">
                <a14:useLocalDpi xmlns:a14="http://schemas.microsoft.com/office/drawing/2010/main" val="0"/>
              </a:ext>
            </a:extLst>
          </a:blip>
          <a:srcRect l="5080" r="16723" b="2422"/>
          <a:stretch/>
        </p:blipFill>
        <p:spPr>
          <a:xfrm>
            <a:off x="8499412" y="3425121"/>
            <a:ext cx="3461987" cy="2880000"/>
          </a:xfrm>
          <a:prstGeom prst="rect">
            <a:avLst/>
          </a:prstGeom>
        </p:spPr>
      </p:pic>
    </p:spTree>
    <p:extLst>
      <p:ext uri="{BB962C8B-B14F-4D97-AF65-F5344CB8AC3E}">
        <p14:creationId xmlns:p14="http://schemas.microsoft.com/office/powerpoint/2010/main" val="41446441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ppt_x"/>
                                          </p:val>
                                        </p:tav>
                                        <p:tav tm="100000">
                                          <p:val>
                                            <p:strVal val="#ppt_x"/>
                                          </p:val>
                                        </p:tav>
                                      </p:tavLst>
                                    </p:anim>
                                    <p:anim calcmode="lin" valueType="num">
                                      <p:cBhvr additive="base">
                                        <p:cTn id="13"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9"/>
                                        </p:tgtEl>
                                        <p:attrNameLst>
                                          <p:attrName>style.visibility</p:attrName>
                                        </p:attrNameLst>
                                      </p:cBhvr>
                                      <p:to>
                                        <p:strVal val="visible"/>
                                      </p:to>
                                    </p:set>
                                    <p:anim calcmode="lin" valueType="num">
                                      <p:cBhvr additive="base">
                                        <p:cTn id="18" dur="500" fill="hold"/>
                                        <p:tgtEl>
                                          <p:spTgt spid="9"/>
                                        </p:tgtEl>
                                        <p:attrNameLst>
                                          <p:attrName>ppt_x</p:attrName>
                                        </p:attrNameLst>
                                      </p:cBhvr>
                                      <p:tavLst>
                                        <p:tav tm="0">
                                          <p:val>
                                            <p:strVal val="#ppt_x"/>
                                          </p:val>
                                        </p:tav>
                                        <p:tav tm="100000">
                                          <p:val>
                                            <p:strVal val="#ppt_x"/>
                                          </p:val>
                                        </p:tav>
                                      </p:tavLst>
                                    </p:anim>
                                    <p:anim calcmode="lin" valueType="num">
                                      <p:cBhvr additive="base">
                                        <p:cTn id="19"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nodeType="click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barn(inVertical)">
                                      <p:cBhvr>
                                        <p:cTn id="24" dur="500"/>
                                        <p:tgtEl>
                                          <p:spTgt spid="3"/>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500"/>
                                        <p:tgtEl>
                                          <p:spTgt spid="10"/>
                                        </p:tgtEl>
                                      </p:cBhvr>
                                    </p:animEffect>
                                  </p:childTnLst>
                                </p:cTn>
                              </p:par>
                            </p:childTnLst>
                          </p:cTn>
                        </p:par>
                      </p:childTnLst>
                    </p:cTn>
                  </p:par>
                  <p:par>
                    <p:cTn id="30" fill="hold">
                      <p:stCondLst>
                        <p:cond delay="indefinite"/>
                      </p:stCondLst>
                      <p:childTnLst>
                        <p:par>
                          <p:cTn id="31" fill="hold">
                            <p:stCondLst>
                              <p:cond delay="0"/>
                            </p:stCondLst>
                            <p:childTnLst>
                              <p:par>
                                <p:cTn id="32" presetID="16" presetClass="entr" presetSubtype="21" fill="hold" nodeType="clickEffect">
                                  <p:stCondLst>
                                    <p:cond delay="0"/>
                                  </p:stCondLst>
                                  <p:childTnLst>
                                    <p:set>
                                      <p:cBhvr>
                                        <p:cTn id="33" dur="1" fill="hold">
                                          <p:stCondLst>
                                            <p:cond delay="0"/>
                                          </p:stCondLst>
                                        </p:cTn>
                                        <p:tgtEl>
                                          <p:spTgt spid="2"/>
                                        </p:tgtEl>
                                        <p:attrNameLst>
                                          <p:attrName>style.visibility</p:attrName>
                                        </p:attrNameLst>
                                      </p:cBhvr>
                                      <p:to>
                                        <p:strVal val="visible"/>
                                      </p:to>
                                    </p:set>
                                    <p:animEffect transition="in" filter="barn(inVertical)">
                                      <p:cBhvr>
                                        <p:cTn id="34" dur="500"/>
                                        <p:tgtEl>
                                          <p:spTgt spid="2"/>
                                        </p:tgtEl>
                                      </p:cBhvr>
                                    </p:animEffect>
                                  </p:childTnLst>
                                </p:cTn>
                              </p:par>
                            </p:childTnLst>
                          </p:cTn>
                        </p:par>
                      </p:childTnLst>
                    </p:cTn>
                  </p:par>
                  <p:par>
                    <p:cTn id="35" fill="hold">
                      <p:stCondLst>
                        <p:cond delay="indefinite"/>
                      </p:stCondLst>
                      <p:childTnLst>
                        <p:par>
                          <p:cTn id="36" fill="hold">
                            <p:stCondLst>
                              <p:cond delay="0"/>
                            </p:stCondLst>
                            <p:childTnLst>
                              <p:par>
                                <p:cTn id="37" presetID="16" presetClass="entr" presetSubtype="21" fill="hold" nodeType="clickEffect">
                                  <p:stCondLst>
                                    <p:cond delay="0"/>
                                  </p:stCondLst>
                                  <p:childTnLst>
                                    <p:set>
                                      <p:cBhvr>
                                        <p:cTn id="38" dur="1" fill="hold">
                                          <p:stCondLst>
                                            <p:cond delay="0"/>
                                          </p:stCondLst>
                                        </p:cTn>
                                        <p:tgtEl>
                                          <p:spTgt spid="5"/>
                                        </p:tgtEl>
                                        <p:attrNameLst>
                                          <p:attrName>style.visibility</p:attrName>
                                        </p:attrNameLst>
                                      </p:cBhvr>
                                      <p:to>
                                        <p:strVal val="visible"/>
                                      </p:to>
                                    </p:set>
                                    <p:animEffect transition="in" filter="barn(inVertical)">
                                      <p:cBhvr>
                                        <p:cTn id="3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2920068312"/>
              </p:ext>
            </p:extLst>
          </p:nvPr>
        </p:nvGraphicFramePr>
        <p:xfrm>
          <a:off x="648170" y="566669"/>
          <a:ext cx="7225048" cy="5743978"/>
        </p:xfrm>
        <a:graphic>
          <a:graphicData uri="http://schemas.openxmlformats.org/drawingml/2006/table">
            <a:tbl>
              <a:tblPr rtl="1" firstRow="1" bandRow="1">
                <a:tableStyleId>{5C22544A-7EE6-4342-B048-85BDC9FD1C3A}</a:tableStyleId>
              </a:tblPr>
              <a:tblGrid>
                <a:gridCol w="2515607"/>
                <a:gridCol w="4709441"/>
              </a:tblGrid>
              <a:tr h="498544">
                <a:tc>
                  <a:txBody>
                    <a:bodyPr/>
                    <a:lstStyle/>
                    <a:p>
                      <a:pPr algn="ctr" rtl="1">
                        <a:lnSpc>
                          <a:spcPct val="107000"/>
                        </a:lnSpc>
                        <a:spcAft>
                          <a:spcPts val="0"/>
                        </a:spcAft>
                      </a:pPr>
                      <a:r>
                        <a:rPr lang="fa-IR" sz="2400" kern="1200" dirty="0">
                          <a:effectLst/>
                          <a:cs typeface="B Nazanin" panose="00000400000000000000" pitchFamily="2" charset="-78"/>
                        </a:rPr>
                        <a:t>معیارهای </a:t>
                      </a:r>
                      <a:r>
                        <a:rPr lang="fa-IR" sz="2400" kern="1200" dirty="0" smtClean="0">
                          <a:effectLst/>
                          <a:cs typeface="B Nazanin" panose="00000400000000000000" pitchFamily="2" charset="-78"/>
                        </a:rPr>
                        <a:t>اصلی</a:t>
                      </a:r>
                      <a:endParaRPr lang="en-US" sz="2400" dirty="0">
                        <a:effectLst/>
                        <a:latin typeface="Calibri" panose="020F0502020204030204" pitchFamily="34" charset="0"/>
                        <a:ea typeface="Calibri" panose="020F0502020204030204" pitchFamily="34" charset="0"/>
                        <a:cs typeface="B Nazanin" panose="00000400000000000000" pitchFamily="2" charset="-78"/>
                      </a:endParaRPr>
                    </a:p>
                  </a:txBody>
                  <a:tcPr marL="87861" marR="87861" marT="43931" marB="43931" anchor="ctr"/>
                </a:tc>
                <a:tc>
                  <a:txBody>
                    <a:bodyPr/>
                    <a:lstStyle/>
                    <a:p>
                      <a:pPr algn="ctr" rtl="1">
                        <a:lnSpc>
                          <a:spcPct val="107000"/>
                        </a:lnSpc>
                        <a:spcAft>
                          <a:spcPts val="0"/>
                        </a:spcAft>
                      </a:pPr>
                      <a:r>
                        <a:rPr lang="fa-IR" sz="2400" kern="1200" dirty="0">
                          <a:effectLst/>
                          <a:cs typeface="B Nazanin" panose="00000400000000000000" pitchFamily="2" charset="-78"/>
                        </a:rPr>
                        <a:t>ریز معیارها</a:t>
                      </a:r>
                      <a:endParaRPr lang="en-US" sz="2400" dirty="0">
                        <a:effectLst/>
                        <a:latin typeface="Calibri" panose="020F0502020204030204" pitchFamily="34" charset="0"/>
                        <a:ea typeface="Calibri" panose="020F0502020204030204" pitchFamily="34" charset="0"/>
                        <a:cs typeface="B Nazanin" panose="00000400000000000000" pitchFamily="2" charset="-78"/>
                      </a:endParaRPr>
                    </a:p>
                  </a:txBody>
                  <a:tcPr marL="87861" marR="87861" marT="43931" marB="43931" anchor="ctr"/>
                </a:tc>
              </a:tr>
              <a:tr h="482672">
                <a:tc rowSpan="2">
                  <a:txBody>
                    <a:bodyPr/>
                    <a:lstStyle/>
                    <a:p>
                      <a:pPr algn="ctr" rtl="1">
                        <a:lnSpc>
                          <a:spcPct val="107000"/>
                        </a:lnSpc>
                        <a:spcAft>
                          <a:spcPts val="0"/>
                        </a:spcAft>
                      </a:pPr>
                      <a:r>
                        <a:rPr lang="fa-IR" sz="2000" b="1" kern="1200" dirty="0">
                          <a:effectLst/>
                          <a:cs typeface="B Nazanin" panose="00000400000000000000" pitchFamily="2" charset="-78"/>
                        </a:rPr>
                        <a:t>مالی</a:t>
                      </a:r>
                      <a:endParaRPr lang="en-US" sz="2000" b="1" dirty="0">
                        <a:effectLst/>
                        <a:latin typeface="Calibri" panose="020F0502020204030204" pitchFamily="34" charset="0"/>
                        <a:ea typeface="Calibri" panose="020F0502020204030204" pitchFamily="34" charset="0"/>
                        <a:cs typeface="B Nazanin" panose="00000400000000000000" pitchFamily="2" charset="-78"/>
                      </a:endParaRPr>
                    </a:p>
                  </a:txBody>
                  <a:tcPr marL="87861" marR="87861" marT="43931" marB="43931" anchor="ctr"/>
                </a:tc>
                <a:tc>
                  <a:txBody>
                    <a:bodyPr/>
                    <a:lstStyle/>
                    <a:p>
                      <a:pPr algn="ctr" rtl="1">
                        <a:lnSpc>
                          <a:spcPct val="107000"/>
                        </a:lnSpc>
                        <a:spcAft>
                          <a:spcPts val="0"/>
                        </a:spcAft>
                      </a:pPr>
                      <a:r>
                        <a:rPr lang="fa-IR" sz="2000" kern="1200" dirty="0">
                          <a:effectLst/>
                          <a:cs typeface="B Nazanin" panose="00000400000000000000" pitchFamily="2" charset="-78"/>
                        </a:rPr>
                        <a:t>بالا بودن هزينه طراحی با نرم ­افزارهاي </a:t>
                      </a:r>
                      <a:r>
                        <a:rPr lang="en-US" sz="2000" kern="1200" dirty="0">
                          <a:effectLst/>
                          <a:cs typeface="B Nazanin" panose="00000400000000000000" pitchFamily="2" charset="-78"/>
                        </a:rPr>
                        <a:t>BIM</a:t>
                      </a:r>
                      <a:endParaRPr lang="en-US" sz="2000" dirty="0">
                        <a:effectLst/>
                        <a:latin typeface="Calibri" panose="020F0502020204030204" pitchFamily="34" charset="0"/>
                        <a:ea typeface="Calibri" panose="020F0502020204030204" pitchFamily="34" charset="0"/>
                        <a:cs typeface="B Nazanin" panose="00000400000000000000" pitchFamily="2" charset="-78"/>
                      </a:endParaRPr>
                    </a:p>
                  </a:txBody>
                  <a:tcPr marL="87861" marR="87861" marT="43931" marB="43931" anchor="ctr"/>
                </a:tc>
              </a:tr>
              <a:tr h="482672">
                <a:tc vMerge="1">
                  <a:txBody>
                    <a:bodyPr/>
                    <a:lstStyle/>
                    <a:p>
                      <a:pPr rtl="1"/>
                      <a:endParaRPr lang="fa-IR"/>
                    </a:p>
                  </a:txBody>
                  <a:tcPr/>
                </a:tc>
                <a:tc>
                  <a:txBody>
                    <a:bodyPr/>
                    <a:lstStyle/>
                    <a:p>
                      <a:pPr algn="ctr" rtl="1">
                        <a:lnSpc>
                          <a:spcPct val="107000"/>
                        </a:lnSpc>
                        <a:spcAft>
                          <a:spcPts val="0"/>
                        </a:spcAft>
                      </a:pPr>
                      <a:r>
                        <a:rPr lang="fa-IR" sz="2000" kern="1200">
                          <a:effectLst/>
                          <a:cs typeface="B Nazanin" panose="00000400000000000000" pitchFamily="2" charset="-78"/>
                        </a:rPr>
                        <a:t>هزينه آموزش افراد كليدي و مرتبط درون كارگاه</a:t>
                      </a:r>
                      <a:endParaRPr lang="en-US" sz="2000">
                        <a:effectLst/>
                        <a:latin typeface="Calibri" panose="020F0502020204030204" pitchFamily="34" charset="0"/>
                        <a:ea typeface="Calibri" panose="020F0502020204030204" pitchFamily="34" charset="0"/>
                        <a:cs typeface="B Nazanin" panose="00000400000000000000" pitchFamily="2" charset="-78"/>
                      </a:endParaRPr>
                    </a:p>
                  </a:txBody>
                  <a:tcPr marL="87861" marR="87861" marT="43931" marB="43931" anchor="ctr"/>
                </a:tc>
              </a:tr>
              <a:tr h="482672">
                <a:tc rowSpan="5">
                  <a:txBody>
                    <a:bodyPr/>
                    <a:lstStyle/>
                    <a:p>
                      <a:pPr algn="ctr" rtl="1">
                        <a:lnSpc>
                          <a:spcPct val="107000"/>
                        </a:lnSpc>
                        <a:spcAft>
                          <a:spcPts val="0"/>
                        </a:spcAft>
                      </a:pPr>
                      <a:r>
                        <a:rPr lang="fa-IR" sz="2000" b="1" kern="1200" dirty="0">
                          <a:effectLst/>
                          <a:cs typeface="B Nazanin" panose="00000400000000000000" pitchFamily="2" charset="-78"/>
                        </a:rPr>
                        <a:t>فنی</a:t>
                      </a:r>
                      <a:endParaRPr lang="en-US" sz="2000" b="1" dirty="0">
                        <a:effectLst/>
                        <a:latin typeface="Calibri" panose="020F0502020204030204" pitchFamily="34" charset="0"/>
                        <a:ea typeface="Calibri" panose="020F0502020204030204" pitchFamily="34" charset="0"/>
                        <a:cs typeface="B Nazanin" panose="00000400000000000000" pitchFamily="2" charset="-78"/>
                      </a:endParaRPr>
                    </a:p>
                  </a:txBody>
                  <a:tcPr marL="87861" marR="87861" marT="43931" marB="43931" anchor="ctr"/>
                </a:tc>
                <a:tc>
                  <a:txBody>
                    <a:bodyPr/>
                    <a:lstStyle/>
                    <a:p>
                      <a:pPr algn="just" rtl="1">
                        <a:lnSpc>
                          <a:spcPct val="107000"/>
                        </a:lnSpc>
                        <a:spcAft>
                          <a:spcPts val="0"/>
                        </a:spcAft>
                      </a:pPr>
                      <a:r>
                        <a:rPr lang="fa-IR" sz="2000" kern="1200" dirty="0">
                          <a:effectLst/>
                          <a:cs typeface="B Nazanin" panose="00000400000000000000" pitchFamily="2" charset="-78"/>
                        </a:rPr>
                        <a:t>پراكندگي اطلاعات و نبود سيستم يک‌پارچه</a:t>
                      </a:r>
                      <a:endParaRPr lang="en-US" sz="2000" dirty="0">
                        <a:effectLst/>
                        <a:latin typeface="Calibri" panose="020F0502020204030204" pitchFamily="34" charset="0"/>
                        <a:ea typeface="Calibri" panose="020F0502020204030204" pitchFamily="34" charset="0"/>
                        <a:cs typeface="B Nazanin" panose="00000400000000000000" pitchFamily="2" charset="-78"/>
                      </a:endParaRPr>
                    </a:p>
                  </a:txBody>
                  <a:tcPr marL="87861" marR="87861" marT="43931" marB="43931" anchor="ctr"/>
                </a:tc>
              </a:tr>
              <a:tr h="769990">
                <a:tc vMerge="1">
                  <a:txBody>
                    <a:bodyPr/>
                    <a:lstStyle/>
                    <a:p>
                      <a:pPr rtl="1"/>
                      <a:endParaRPr lang="fa-IR"/>
                    </a:p>
                  </a:txBody>
                  <a:tcPr/>
                </a:tc>
                <a:tc>
                  <a:txBody>
                    <a:bodyPr/>
                    <a:lstStyle/>
                    <a:p>
                      <a:pPr algn="ctr" rtl="1">
                        <a:lnSpc>
                          <a:spcPct val="107000"/>
                        </a:lnSpc>
                        <a:spcAft>
                          <a:spcPts val="0"/>
                        </a:spcAft>
                      </a:pPr>
                      <a:r>
                        <a:rPr lang="fa-IR" sz="2000" kern="1200" dirty="0">
                          <a:effectLst/>
                          <a:cs typeface="B Nazanin" panose="00000400000000000000" pitchFamily="2" charset="-78"/>
                        </a:rPr>
                        <a:t>بالا رفتن ريسك پروژه در فاز اجرا و پا يين آمدن دقت تصميم‌گيري</a:t>
                      </a:r>
                      <a:endParaRPr lang="en-US" sz="2000" dirty="0">
                        <a:effectLst/>
                        <a:latin typeface="Calibri" panose="020F0502020204030204" pitchFamily="34" charset="0"/>
                        <a:ea typeface="Calibri" panose="020F0502020204030204" pitchFamily="34" charset="0"/>
                        <a:cs typeface="B Nazanin" panose="00000400000000000000" pitchFamily="2" charset="-78"/>
                      </a:endParaRPr>
                    </a:p>
                  </a:txBody>
                  <a:tcPr marL="87861" marR="87861" marT="43931" marB="43931" anchor="ctr"/>
                </a:tc>
              </a:tr>
              <a:tr h="430698">
                <a:tc vMerge="1">
                  <a:txBody>
                    <a:bodyPr/>
                    <a:lstStyle/>
                    <a:p>
                      <a:pPr rtl="1"/>
                      <a:endParaRPr lang="fa-IR"/>
                    </a:p>
                  </a:txBody>
                  <a:tcPr/>
                </a:tc>
                <a:tc>
                  <a:txBody>
                    <a:bodyPr/>
                    <a:lstStyle/>
                    <a:p>
                      <a:pPr algn="ctr" rtl="1">
                        <a:lnSpc>
                          <a:spcPct val="107000"/>
                        </a:lnSpc>
                        <a:spcAft>
                          <a:spcPts val="0"/>
                        </a:spcAft>
                      </a:pPr>
                      <a:r>
                        <a:rPr lang="fa-IR" sz="2000" kern="1200">
                          <a:effectLst/>
                          <a:cs typeface="B Nazanin" panose="00000400000000000000" pitchFamily="2" charset="-78"/>
                        </a:rPr>
                        <a:t>فضاي پيچيده برنامه‌ها</a:t>
                      </a:r>
                      <a:endParaRPr lang="en-US" sz="2000">
                        <a:effectLst/>
                        <a:latin typeface="Calibri" panose="020F0502020204030204" pitchFamily="34" charset="0"/>
                        <a:ea typeface="Calibri" panose="020F0502020204030204" pitchFamily="34" charset="0"/>
                        <a:cs typeface="B Nazanin" panose="00000400000000000000" pitchFamily="2" charset="-78"/>
                      </a:endParaRPr>
                    </a:p>
                  </a:txBody>
                  <a:tcPr marL="87861" marR="87861" marT="43931" marB="43931" anchor="ctr"/>
                </a:tc>
              </a:tr>
              <a:tr h="482672">
                <a:tc vMerge="1">
                  <a:txBody>
                    <a:bodyPr/>
                    <a:lstStyle/>
                    <a:p>
                      <a:pPr rtl="1"/>
                      <a:endParaRPr lang="fa-IR"/>
                    </a:p>
                  </a:txBody>
                  <a:tcPr/>
                </a:tc>
                <a:tc>
                  <a:txBody>
                    <a:bodyPr/>
                    <a:lstStyle/>
                    <a:p>
                      <a:pPr algn="ctr" rtl="1">
                        <a:lnSpc>
                          <a:spcPct val="107000"/>
                        </a:lnSpc>
                        <a:spcAft>
                          <a:spcPts val="0"/>
                        </a:spcAft>
                      </a:pPr>
                      <a:r>
                        <a:rPr lang="fa-IR" sz="2000" kern="1200">
                          <a:effectLst/>
                          <a:cs typeface="B Nazanin" panose="00000400000000000000" pitchFamily="2" charset="-78"/>
                        </a:rPr>
                        <a:t>ورود تکنولوژی‌های نوین در عرصه ساخت و ساز</a:t>
                      </a:r>
                      <a:endParaRPr lang="en-US" sz="2000">
                        <a:effectLst/>
                        <a:latin typeface="Calibri" panose="020F0502020204030204" pitchFamily="34" charset="0"/>
                        <a:ea typeface="Calibri" panose="020F0502020204030204" pitchFamily="34" charset="0"/>
                        <a:cs typeface="B Nazanin" panose="00000400000000000000" pitchFamily="2" charset="-78"/>
                      </a:endParaRPr>
                    </a:p>
                  </a:txBody>
                  <a:tcPr marL="87861" marR="87861" marT="43931" marB="43931" anchor="ctr"/>
                </a:tc>
              </a:tr>
              <a:tr h="430698">
                <a:tc vMerge="1">
                  <a:txBody>
                    <a:bodyPr/>
                    <a:lstStyle/>
                    <a:p>
                      <a:pPr rtl="1"/>
                      <a:endParaRPr lang="fa-IR"/>
                    </a:p>
                  </a:txBody>
                  <a:tcPr/>
                </a:tc>
                <a:tc>
                  <a:txBody>
                    <a:bodyPr/>
                    <a:lstStyle/>
                    <a:p>
                      <a:pPr algn="ctr" rtl="1">
                        <a:lnSpc>
                          <a:spcPct val="107000"/>
                        </a:lnSpc>
                        <a:spcAft>
                          <a:spcPts val="0"/>
                        </a:spcAft>
                      </a:pPr>
                      <a:r>
                        <a:rPr lang="fa-IR" sz="2000" kern="1200">
                          <a:effectLst/>
                          <a:cs typeface="B Nazanin" panose="00000400000000000000" pitchFamily="2" charset="-78"/>
                        </a:rPr>
                        <a:t>افزایش تنش­های میان کارفرما و پیمانکار</a:t>
                      </a:r>
                      <a:endParaRPr lang="en-US" sz="2000">
                        <a:effectLst/>
                        <a:latin typeface="Calibri" panose="020F0502020204030204" pitchFamily="34" charset="0"/>
                        <a:ea typeface="Calibri" panose="020F0502020204030204" pitchFamily="34" charset="0"/>
                        <a:cs typeface="B Nazanin" panose="00000400000000000000" pitchFamily="2" charset="-78"/>
                      </a:endParaRPr>
                    </a:p>
                  </a:txBody>
                  <a:tcPr marL="87861" marR="87861" marT="43931" marB="43931" anchor="ctr"/>
                </a:tc>
              </a:tr>
              <a:tr h="482672">
                <a:tc rowSpan="2">
                  <a:txBody>
                    <a:bodyPr/>
                    <a:lstStyle/>
                    <a:p>
                      <a:pPr algn="ctr" rtl="1">
                        <a:lnSpc>
                          <a:spcPct val="107000"/>
                        </a:lnSpc>
                        <a:spcAft>
                          <a:spcPts val="0"/>
                        </a:spcAft>
                      </a:pPr>
                      <a:r>
                        <a:rPr lang="fa-IR" sz="2000" b="1" kern="1200" dirty="0">
                          <a:effectLst/>
                          <a:cs typeface="B Nazanin" panose="00000400000000000000" pitchFamily="2" charset="-78"/>
                        </a:rPr>
                        <a:t>منابع انسانی</a:t>
                      </a:r>
                      <a:endParaRPr lang="en-US" sz="2000" b="1" dirty="0">
                        <a:effectLst/>
                        <a:latin typeface="Calibri" panose="020F0502020204030204" pitchFamily="34" charset="0"/>
                        <a:ea typeface="Calibri" panose="020F0502020204030204" pitchFamily="34" charset="0"/>
                        <a:cs typeface="B Nazanin" panose="00000400000000000000" pitchFamily="2" charset="-78"/>
                      </a:endParaRPr>
                    </a:p>
                  </a:txBody>
                  <a:tcPr marL="87861" marR="87861" marT="43931" marB="43931" anchor="ctr"/>
                </a:tc>
                <a:tc>
                  <a:txBody>
                    <a:bodyPr/>
                    <a:lstStyle/>
                    <a:p>
                      <a:pPr algn="ctr" rtl="1">
                        <a:lnSpc>
                          <a:spcPct val="107000"/>
                        </a:lnSpc>
                        <a:spcAft>
                          <a:spcPts val="0"/>
                        </a:spcAft>
                      </a:pPr>
                      <a:r>
                        <a:rPr lang="fa-IR" sz="2000" kern="1200">
                          <a:effectLst/>
                          <a:cs typeface="B Nazanin" panose="00000400000000000000" pitchFamily="2" charset="-78"/>
                        </a:rPr>
                        <a:t>نیاز به نیروهای مختلف مقیم دفتری برای پروژه</a:t>
                      </a:r>
                      <a:endParaRPr lang="en-US" sz="2000">
                        <a:effectLst/>
                        <a:latin typeface="Calibri" panose="020F0502020204030204" pitchFamily="34" charset="0"/>
                        <a:ea typeface="Calibri" panose="020F0502020204030204" pitchFamily="34" charset="0"/>
                        <a:cs typeface="B Nazanin" panose="00000400000000000000" pitchFamily="2" charset="-78"/>
                      </a:endParaRPr>
                    </a:p>
                  </a:txBody>
                  <a:tcPr marL="87861" marR="87861" marT="43931" marB="43931" anchor="ctr"/>
                </a:tc>
              </a:tr>
              <a:tr h="430698">
                <a:tc vMerge="1">
                  <a:txBody>
                    <a:bodyPr/>
                    <a:lstStyle/>
                    <a:p>
                      <a:pPr rtl="1"/>
                      <a:endParaRPr lang="fa-IR"/>
                    </a:p>
                  </a:txBody>
                  <a:tcPr/>
                </a:tc>
                <a:tc>
                  <a:txBody>
                    <a:bodyPr/>
                    <a:lstStyle/>
                    <a:p>
                      <a:pPr algn="ctr" rtl="1">
                        <a:lnSpc>
                          <a:spcPct val="107000"/>
                        </a:lnSpc>
                        <a:spcAft>
                          <a:spcPts val="0"/>
                        </a:spcAft>
                      </a:pPr>
                      <a:r>
                        <a:rPr lang="fa-IR" sz="2000" kern="1200">
                          <a:effectLst/>
                          <a:cs typeface="B Nazanin" panose="00000400000000000000" pitchFamily="2" charset="-78"/>
                        </a:rPr>
                        <a:t>نياز به نيروهای مدیریتی و كنترل پروژه</a:t>
                      </a:r>
                      <a:endParaRPr lang="en-US" sz="2000">
                        <a:effectLst/>
                        <a:latin typeface="Calibri" panose="020F0502020204030204" pitchFamily="34" charset="0"/>
                        <a:ea typeface="Calibri" panose="020F0502020204030204" pitchFamily="34" charset="0"/>
                        <a:cs typeface="B Nazanin" panose="00000400000000000000" pitchFamily="2" charset="-78"/>
                      </a:endParaRPr>
                    </a:p>
                  </a:txBody>
                  <a:tcPr marL="87861" marR="87861" marT="43931" marB="43931" anchor="ctr"/>
                </a:tc>
              </a:tr>
              <a:tr h="769990">
                <a:tc>
                  <a:txBody>
                    <a:bodyPr/>
                    <a:lstStyle/>
                    <a:p>
                      <a:pPr algn="ctr" rtl="1">
                        <a:lnSpc>
                          <a:spcPct val="107000"/>
                        </a:lnSpc>
                        <a:spcAft>
                          <a:spcPts val="0"/>
                        </a:spcAft>
                      </a:pPr>
                      <a:r>
                        <a:rPr lang="fa-IR" sz="2000" b="1" kern="1200" dirty="0">
                          <a:effectLst/>
                          <a:cs typeface="B Nazanin" panose="00000400000000000000" pitchFamily="2" charset="-78"/>
                        </a:rPr>
                        <a:t>زمان</a:t>
                      </a:r>
                      <a:endParaRPr lang="en-US" sz="2000" b="1" dirty="0">
                        <a:effectLst/>
                        <a:latin typeface="Calibri" panose="020F0502020204030204" pitchFamily="34" charset="0"/>
                        <a:ea typeface="Calibri" panose="020F0502020204030204" pitchFamily="34" charset="0"/>
                        <a:cs typeface="B Nazanin" panose="00000400000000000000" pitchFamily="2" charset="-78"/>
                      </a:endParaRPr>
                    </a:p>
                  </a:txBody>
                  <a:tcPr marL="87861" marR="87861" marT="43931" marB="43931" anchor="ctr"/>
                </a:tc>
                <a:tc>
                  <a:txBody>
                    <a:bodyPr/>
                    <a:lstStyle/>
                    <a:p>
                      <a:pPr algn="ctr" rtl="1">
                        <a:lnSpc>
                          <a:spcPct val="107000"/>
                        </a:lnSpc>
                        <a:spcAft>
                          <a:spcPts val="0"/>
                        </a:spcAft>
                      </a:pPr>
                      <a:r>
                        <a:rPr lang="fa-IR" sz="2000" kern="1200" dirty="0">
                          <a:effectLst/>
                          <a:cs typeface="B Nazanin" panose="00000400000000000000" pitchFamily="2" charset="-78"/>
                        </a:rPr>
                        <a:t>کاهش سرعت گزارشگيري، بررسی وضعیت و تأخيرات پروژه</a:t>
                      </a:r>
                      <a:endParaRPr lang="en-US" sz="2000" dirty="0">
                        <a:effectLst/>
                        <a:latin typeface="Calibri" panose="020F0502020204030204" pitchFamily="34" charset="0"/>
                        <a:ea typeface="Calibri" panose="020F0502020204030204" pitchFamily="34" charset="0"/>
                        <a:cs typeface="B Nazanin" panose="00000400000000000000" pitchFamily="2" charset="-78"/>
                      </a:endParaRPr>
                    </a:p>
                  </a:txBody>
                  <a:tcPr marL="87861" marR="87861" marT="43931" marB="43931" anchor="ctr"/>
                </a:tc>
              </a:tr>
            </a:tbl>
          </a:graphicData>
        </a:graphic>
      </p:graphicFrame>
      <p:sp>
        <p:nvSpPr>
          <p:cNvPr id="4" name="Rectangle 3"/>
          <p:cNvSpPr/>
          <p:nvPr/>
        </p:nvSpPr>
        <p:spPr>
          <a:xfrm>
            <a:off x="8268812" y="-12879"/>
            <a:ext cx="3923188" cy="6876000"/>
          </a:xfrm>
          <a:prstGeom prst="rect">
            <a:avLst/>
          </a:prstGeom>
          <a:solidFill>
            <a:schemeClr val="accent2">
              <a:lumMod val="20000"/>
              <a:lumOff val="80000"/>
            </a:schemeClr>
          </a:solidFill>
          <a:ln>
            <a:noFill/>
          </a:ln>
        </p:spPr>
        <p:style>
          <a:lnRef idx="3">
            <a:schemeClr val="lt1"/>
          </a:lnRef>
          <a:fillRef idx="1">
            <a:schemeClr val="accent3"/>
          </a:fillRef>
          <a:effectRef idx="1">
            <a:schemeClr val="accent3"/>
          </a:effectRef>
          <a:fontRef idx="minor">
            <a:schemeClr val="lt1"/>
          </a:fontRef>
        </p:style>
        <p:txBody>
          <a:bodyPr rtlCol="1" anchor="ctr"/>
          <a:lstStyle/>
          <a:p>
            <a:pPr algn="ctr"/>
            <a:endParaRPr lang="fa-IR"/>
          </a:p>
        </p:txBody>
      </p:sp>
      <p:sp>
        <p:nvSpPr>
          <p:cNvPr id="6" name="Rectangle 5"/>
          <p:cNvSpPr/>
          <p:nvPr/>
        </p:nvSpPr>
        <p:spPr>
          <a:xfrm>
            <a:off x="8664406" y="1396268"/>
            <a:ext cx="3132000" cy="1438855"/>
          </a:xfrm>
          <a:prstGeom prst="rect">
            <a:avLst/>
          </a:prstGeom>
        </p:spPr>
        <p:txBody>
          <a:bodyPr wrap="square">
            <a:spAutoFit/>
          </a:bodyPr>
          <a:lstStyle/>
          <a:p>
            <a:pPr algn="ctr">
              <a:lnSpc>
                <a:spcPct val="150000"/>
              </a:lnSpc>
            </a:pPr>
            <a:r>
              <a:rPr lang="fa-IR" sz="2000" b="1" dirty="0" smtClean="0">
                <a:solidFill>
                  <a:srgbClr val="000000"/>
                </a:solidFill>
                <a:latin typeface="Calibri" panose="020F0502020204030204" pitchFamily="34" charset="0"/>
                <a:cs typeface="B Nazanin" panose="00000400000000000000" pitchFamily="2" charset="-78"/>
              </a:rPr>
              <a:t>معیارهای </a:t>
            </a:r>
            <a:r>
              <a:rPr lang="fa-IR" sz="2000" b="1" dirty="0">
                <a:solidFill>
                  <a:srgbClr val="000000"/>
                </a:solidFill>
                <a:latin typeface="Calibri" panose="020F0502020204030204" pitchFamily="34" charset="0"/>
                <a:cs typeface="B Nazanin" panose="00000400000000000000" pitchFamily="2" charset="-78"/>
              </a:rPr>
              <a:t>اصلی و </a:t>
            </a:r>
            <a:r>
              <a:rPr lang="fa-IR" sz="2000" b="1" dirty="0" smtClean="0">
                <a:solidFill>
                  <a:srgbClr val="000000"/>
                </a:solidFill>
                <a:latin typeface="Calibri" panose="020F0502020204030204" pitchFamily="34" charset="0"/>
                <a:cs typeface="B Nazanin" panose="00000400000000000000" pitchFamily="2" charset="-78"/>
              </a:rPr>
              <a:t>زیر معیارهای </a:t>
            </a:r>
            <a:r>
              <a:rPr lang="fa-IR" sz="2000" b="1" dirty="0">
                <a:solidFill>
                  <a:srgbClr val="000000"/>
                </a:solidFill>
                <a:latin typeface="Calibri" panose="020F0502020204030204" pitchFamily="34" charset="0"/>
                <a:cs typeface="B Nazanin" panose="00000400000000000000" pitchFamily="2" charset="-78"/>
              </a:rPr>
              <a:t>عدم تحقق </a:t>
            </a:r>
            <a:r>
              <a:rPr lang="en-US" sz="2000" b="1" dirty="0">
                <a:solidFill>
                  <a:srgbClr val="000000"/>
                </a:solidFill>
                <a:latin typeface="Calibri" panose="020F0502020204030204" pitchFamily="34" charset="0"/>
                <a:cs typeface="B Nazanin" panose="00000400000000000000" pitchFamily="2" charset="-78"/>
              </a:rPr>
              <a:t> BIM </a:t>
            </a:r>
            <a:r>
              <a:rPr lang="fa-IR" sz="2000" b="1" dirty="0">
                <a:solidFill>
                  <a:srgbClr val="000000"/>
                </a:solidFill>
                <a:latin typeface="Calibri" panose="020F0502020204030204" pitchFamily="34" charset="0"/>
                <a:cs typeface="B Nazanin" panose="00000400000000000000" pitchFamily="2" charset="-78"/>
              </a:rPr>
              <a:t>در پروژه های عمرانی</a:t>
            </a:r>
            <a:endParaRPr lang="fa-IR" sz="2000" dirty="0"/>
          </a:p>
        </p:txBody>
      </p:sp>
      <p:sp>
        <p:nvSpPr>
          <p:cNvPr id="7" name="TextBox 6"/>
          <p:cNvSpPr txBox="1"/>
          <p:nvPr/>
        </p:nvSpPr>
        <p:spPr>
          <a:xfrm>
            <a:off x="8788260" y="798491"/>
            <a:ext cx="2884292" cy="461665"/>
          </a:xfrm>
          <a:prstGeom prst="rect">
            <a:avLst/>
          </a:prstGeom>
          <a:noFill/>
        </p:spPr>
        <p:txBody>
          <a:bodyPr wrap="square" rtlCol="1">
            <a:spAutoFit/>
          </a:bodyPr>
          <a:lstStyle/>
          <a:p>
            <a:pPr marL="342900" indent="-342900" algn="ctr">
              <a:buFont typeface="Wingdings" panose="05000000000000000000" pitchFamily="2" charset="2"/>
              <a:buChar char="v"/>
            </a:pPr>
            <a:r>
              <a:rPr lang="fa-IR" sz="2400" b="1" dirty="0">
                <a:cs typeface="B Nazanin" panose="00000400000000000000" pitchFamily="2" charset="-78"/>
              </a:rPr>
              <a:t>تکنولوژی بیم</a:t>
            </a:r>
          </a:p>
        </p:txBody>
      </p:sp>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l="17545" r="19175" b="19073"/>
          <a:stretch/>
        </p:blipFill>
        <p:spPr>
          <a:xfrm>
            <a:off x="8491758" y="3769426"/>
            <a:ext cx="3503053" cy="2520000"/>
          </a:xfrm>
          <a:prstGeom prst="rect">
            <a:avLst/>
          </a:prstGeom>
        </p:spPr>
      </p:pic>
    </p:spTree>
    <p:extLst>
      <p:ext uri="{BB962C8B-B14F-4D97-AF65-F5344CB8AC3E}">
        <p14:creationId xmlns:p14="http://schemas.microsoft.com/office/powerpoint/2010/main" val="8652030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down)">
                                      <p:cBhvr>
                                        <p:cTn id="19" dur="500"/>
                                        <p:tgtEl>
                                          <p:spTgt spid="3"/>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fade">
                                      <p:cBhvr>
                                        <p:cTn id="2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8268812" y="-12879"/>
            <a:ext cx="3923188" cy="6876000"/>
          </a:xfrm>
          <a:prstGeom prst="rect">
            <a:avLst/>
          </a:prstGeom>
          <a:solidFill>
            <a:schemeClr val="accent2">
              <a:lumMod val="20000"/>
              <a:lumOff val="80000"/>
            </a:schemeClr>
          </a:solidFill>
          <a:ln>
            <a:noFill/>
          </a:ln>
        </p:spPr>
        <p:style>
          <a:lnRef idx="3">
            <a:schemeClr val="lt1"/>
          </a:lnRef>
          <a:fillRef idx="1">
            <a:schemeClr val="accent3"/>
          </a:fillRef>
          <a:effectRef idx="1">
            <a:schemeClr val="accent3"/>
          </a:effectRef>
          <a:fontRef idx="minor">
            <a:schemeClr val="lt1"/>
          </a:fontRef>
        </p:style>
        <p:txBody>
          <a:bodyPr rtlCol="1" anchor="ctr"/>
          <a:lstStyle/>
          <a:p>
            <a:pPr algn="ctr"/>
            <a:endParaRPr lang="fa-IR" dirty="0"/>
          </a:p>
        </p:txBody>
      </p:sp>
      <p:sp>
        <p:nvSpPr>
          <p:cNvPr id="4" name="Rectangle 3"/>
          <p:cNvSpPr/>
          <p:nvPr/>
        </p:nvSpPr>
        <p:spPr>
          <a:xfrm>
            <a:off x="1056068" y="1258501"/>
            <a:ext cx="6953020" cy="1409617"/>
          </a:xfrm>
          <a:prstGeom prst="rect">
            <a:avLst/>
          </a:prstGeom>
        </p:spPr>
        <p:txBody>
          <a:bodyPr wrap="square">
            <a:spAutoFit/>
          </a:bodyPr>
          <a:lstStyle/>
          <a:p>
            <a:pPr algn="just">
              <a:lnSpc>
                <a:spcPct val="107000"/>
              </a:lnSpc>
            </a:pPr>
            <a:r>
              <a:rPr lang="fa-IR" sz="2000" b="1" dirty="0" smtClean="0">
                <a:latin typeface="Calibri" panose="020F0502020204030204" pitchFamily="34" charset="0"/>
                <a:ea typeface="Calibri" panose="020F0502020204030204" pitchFamily="34" charset="0"/>
                <a:cs typeface="B Nazanin" panose="00000400000000000000" pitchFamily="2" charset="-78"/>
              </a:rPr>
              <a:t>واقعیت </a:t>
            </a:r>
            <a:r>
              <a:rPr lang="fa-IR" sz="2000" b="1" dirty="0">
                <a:latin typeface="Calibri" panose="020F0502020204030204" pitchFamily="34" charset="0"/>
                <a:ea typeface="Calibri" panose="020F0502020204030204" pitchFamily="34" charset="0"/>
                <a:cs typeface="B Nazanin" panose="00000400000000000000" pitchFamily="2" charset="-78"/>
              </a:rPr>
              <a:t>مجازی</a:t>
            </a:r>
            <a:endParaRPr lang="en-US" sz="2000" dirty="0">
              <a:latin typeface="Calibri" panose="020F0502020204030204" pitchFamily="34" charset="0"/>
              <a:ea typeface="Calibri" panose="020F0502020204030204" pitchFamily="34" charset="0"/>
              <a:cs typeface="Arial" panose="020B0604020202020204" pitchFamily="34" charset="0"/>
            </a:endParaRPr>
          </a:p>
          <a:p>
            <a:pPr algn="just">
              <a:lnSpc>
                <a:spcPct val="107000"/>
              </a:lnSpc>
            </a:pPr>
            <a:r>
              <a:rPr lang="fa-IR" sz="2000" dirty="0" smtClean="0">
                <a:latin typeface="Calibri" panose="020F0502020204030204" pitchFamily="34" charset="0"/>
                <a:ea typeface="Calibri" panose="020F0502020204030204" pitchFamily="34" charset="0"/>
                <a:cs typeface="B Nazanin" panose="00000400000000000000" pitchFamily="2" charset="-78"/>
              </a:rPr>
              <a:t>واژه واقعیت مجازی اولین </a:t>
            </a:r>
            <a:r>
              <a:rPr lang="fa-IR" sz="2000" dirty="0">
                <a:latin typeface="Calibri" panose="020F0502020204030204" pitchFamily="34" charset="0"/>
                <a:ea typeface="Calibri" panose="020F0502020204030204" pitchFamily="34" charset="0"/>
                <a:cs typeface="B Nazanin" panose="00000400000000000000" pitchFamily="2" charset="-78"/>
              </a:rPr>
              <a:t>بار توسط جرون لنیر از گروه تحقیقات </a:t>
            </a:r>
            <a:r>
              <a:rPr lang="en-US" sz="2000" dirty="0">
                <a:latin typeface="Calibri" panose="020F0502020204030204" pitchFamily="34" charset="0"/>
                <a:ea typeface="Calibri" panose="020F0502020204030204" pitchFamily="34" charset="0"/>
                <a:cs typeface="B Nazanin" panose="00000400000000000000" pitchFamily="2" charset="-78"/>
              </a:rPr>
              <a:t>VPL4</a:t>
            </a:r>
            <a:r>
              <a:rPr lang="en-US" sz="2000" dirty="0">
                <a:latin typeface="B Nazanin" panose="00000400000000000000" pitchFamily="2" charset="-78"/>
                <a:ea typeface="Calibri" panose="020F0502020204030204" pitchFamily="34" charset="0"/>
                <a:cs typeface="B Nazanin" panose="00000400000000000000" pitchFamily="2" charset="-78"/>
              </a:rPr>
              <a:t> </a:t>
            </a:r>
            <a:r>
              <a:rPr lang="fa-IR" sz="2000" dirty="0" smtClean="0">
                <a:latin typeface="B Nazanin" panose="00000400000000000000" pitchFamily="2" charset="-78"/>
                <a:ea typeface="Calibri" panose="020F0502020204030204" pitchFamily="34" charset="0"/>
                <a:cs typeface="B Nazanin" panose="00000400000000000000" pitchFamily="2" charset="-78"/>
              </a:rPr>
              <a:t> در سال  </a:t>
            </a:r>
            <a:r>
              <a:rPr lang="fa-IR" sz="2000" dirty="0">
                <a:latin typeface="B Nazanin" panose="00000400000000000000" pitchFamily="2" charset="-78"/>
                <a:ea typeface="Calibri" panose="020F0502020204030204" pitchFamily="34" charset="0"/>
                <a:cs typeface="B Nazanin" panose="00000400000000000000" pitchFamily="2" charset="-78"/>
              </a:rPr>
              <a:t>1989 ابداع </a:t>
            </a:r>
            <a:r>
              <a:rPr lang="fa-IR" sz="2000" dirty="0" smtClean="0">
                <a:latin typeface="B Nazanin" panose="00000400000000000000" pitchFamily="2" charset="-78"/>
                <a:ea typeface="Calibri" panose="020F0502020204030204" pitchFamily="34" charset="0"/>
                <a:cs typeface="B Nazanin" panose="00000400000000000000" pitchFamily="2" charset="-78"/>
              </a:rPr>
              <a:t>شد. </a:t>
            </a:r>
            <a:r>
              <a:rPr lang="fa-IR" sz="2000" dirty="0" smtClean="0">
                <a:latin typeface="Calibri" panose="020F0502020204030204" pitchFamily="34" charset="0"/>
                <a:ea typeface="Calibri" panose="020F0502020204030204" pitchFamily="34" charset="0"/>
                <a:cs typeface="B Nazanin" panose="00000400000000000000" pitchFamily="2" charset="-78"/>
              </a:rPr>
              <a:t>واقعیت </a:t>
            </a:r>
            <a:r>
              <a:rPr lang="fa-IR" sz="2000" dirty="0">
                <a:latin typeface="Calibri" panose="020F0502020204030204" pitchFamily="34" charset="0"/>
                <a:ea typeface="Calibri" panose="020F0502020204030204" pitchFamily="34" charset="0"/>
                <a:cs typeface="B Nazanin" panose="00000400000000000000" pitchFamily="2" charset="-78"/>
              </a:rPr>
              <a:t>مجازی، واقعیت مصنوعی یا فضای </a:t>
            </a:r>
            <a:r>
              <a:rPr lang="fa-IR" sz="2000" dirty="0" smtClean="0">
                <a:latin typeface="Calibri" panose="020F0502020204030204" pitchFamily="34" charset="0"/>
                <a:ea typeface="Calibri" panose="020F0502020204030204" pitchFamily="34" charset="0"/>
                <a:cs typeface="B Nazanin" panose="00000400000000000000" pitchFamily="2" charset="-78"/>
              </a:rPr>
              <a:t>سایبر</a:t>
            </a:r>
            <a:r>
              <a:rPr lang="en-US" sz="2000" dirty="0" smtClean="0">
                <a:latin typeface="Calibri" panose="020F0502020204030204" pitchFamily="34" charset="0"/>
                <a:ea typeface="Calibri" panose="020F0502020204030204" pitchFamily="34" charset="0"/>
                <a:cs typeface="B Nazanin" panose="00000400000000000000" pitchFamily="2" charset="-78"/>
              </a:rPr>
              <a:t>(Cyberspace) </a:t>
            </a:r>
            <a:r>
              <a:rPr lang="fa-IR" sz="2000" dirty="0" smtClean="0">
                <a:latin typeface="Calibri" panose="020F0502020204030204" pitchFamily="34" charset="0"/>
                <a:ea typeface="Calibri" panose="020F0502020204030204" pitchFamily="34" charset="0"/>
                <a:cs typeface="B Nazanin" panose="00000400000000000000" pitchFamily="2" charset="-78"/>
              </a:rPr>
              <a:t> که </a:t>
            </a:r>
            <a:r>
              <a:rPr lang="fa-IR" sz="2000" dirty="0" smtClean="0">
                <a:latin typeface="B Nazanin" panose="00000400000000000000" pitchFamily="2" charset="-78"/>
                <a:ea typeface="Calibri" panose="020F0502020204030204" pitchFamily="34" charset="0"/>
                <a:cs typeface="B Nazanin" panose="00000400000000000000" pitchFamily="2" charset="-78"/>
              </a:rPr>
              <a:t>در </a:t>
            </a:r>
            <a:r>
              <a:rPr lang="fa-IR" sz="2000" dirty="0">
                <a:latin typeface="B Nazanin" panose="00000400000000000000" pitchFamily="2" charset="-78"/>
                <a:ea typeface="Calibri" panose="020F0502020204030204" pitchFamily="34" charset="0"/>
                <a:cs typeface="B Nazanin" panose="00000400000000000000" pitchFamily="2" charset="-78"/>
              </a:rPr>
              <a:t>حقیقت یک تجربه احساسی کامپیوتری است.</a:t>
            </a:r>
            <a:endParaRPr lang="en-US" sz="2000" dirty="0">
              <a:effectLst/>
              <a:latin typeface="Calibri" panose="020F0502020204030204" pitchFamily="34" charset="0"/>
              <a:ea typeface="Calibri" panose="020F0502020204030204" pitchFamily="34" charset="0"/>
              <a:cs typeface="B Nazanin" panose="00000400000000000000" pitchFamily="2" charset="-78"/>
            </a:endParaRPr>
          </a:p>
        </p:txBody>
      </p:sp>
      <p:sp>
        <p:nvSpPr>
          <p:cNvPr id="5" name="TextBox 4"/>
          <p:cNvSpPr txBox="1"/>
          <p:nvPr/>
        </p:nvSpPr>
        <p:spPr>
          <a:xfrm>
            <a:off x="8788260" y="798491"/>
            <a:ext cx="2884292" cy="461665"/>
          </a:xfrm>
          <a:prstGeom prst="rect">
            <a:avLst/>
          </a:prstGeom>
          <a:noFill/>
        </p:spPr>
        <p:txBody>
          <a:bodyPr wrap="square" rtlCol="1">
            <a:spAutoFit/>
          </a:bodyPr>
          <a:lstStyle/>
          <a:p>
            <a:pPr marL="342900" indent="-342900" algn="ctr">
              <a:buFont typeface="Wingdings" panose="05000000000000000000" pitchFamily="2" charset="2"/>
              <a:buChar char="v"/>
            </a:pPr>
            <a:r>
              <a:rPr lang="fa-IR" sz="2400" b="1" dirty="0">
                <a:cs typeface="B Nazanin" panose="00000400000000000000" pitchFamily="2" charset="-78"/>
              </a:rPr>
              <a:t>تکنولوژی بیم</a:t>
            </a:r>
          </a:p>
        </p:txBody>
      </p:sp>
      <p:sp>
        <p:nvSpPr>
          <p:cNvPr id="6" name="TextBox 5"/>
          <p:cNvSpPr txBox="1"/>
          <p:nvPr/>
        </p:nvSpPr>
        <p:spPr>
          <a:xfrm>
            <a:off x="9479239" y="2498350"/>
            <a:ext cx="1502334" cy="400110"/>
          </a:xfrm>
          <a:prstGeom prst="rect">
            <a:avLst/>
          </a:prstGeom>
          <a:noFill/>
        </p:spPr>
        <p:txBody>
          <a:bodyPr wrap="none" rtlCol="1">
            <a:spAutoFit/>
          </a:bodyPr>
          <a:lstStyle/>
          <a:p>
            <a:r>
              <a:rPr lang="fa-IR" sz="2000" b="1" dirty="0" smtClean="0">
                <a:latin typeface="Calibri" panose="020F0502020204030204" pitchFamily="34" charset="0"/>
                <a:ea typeface="Calibri" panose="020F0502020204030204" pitchFamily="34" charset="0"/>
                <a:cs typeface="B Nazanin" panose="00000400000000000000" pitchFamily="2" charset="-78"/>
              </a:rPr>
              <a:t>واقعیت مجازی</a:t>
            </a:r>
            <a:endParaRPr lang="en-US" sz="2000" dirty="0">
              <a:latin typeface="Calibri" panose="020F0502020204030204" pitchFamily="34" charset="0"/>
              <a:ea typeface="Calibri" panose="020F0502020204030204" pitchFamily="34" charset="0"/>
              <a:cs typeface="Arial" panose="020B0604020202020204" pitchFamily="34" charset="0"/>
            </a:endParaRPr>
          </a:p>
        </p:txBody>
      </p:sp>
      <p:sp>
        <p:nvSpPr>
          <p:cNvPr id="7" name="Rectangle 6"/>
          <p:cNvSpPr/>
          <p:nvPr/>
        </p:nvSpPr>
        <p:spPr>
          <a:xfrm>
            <a:off x="8664406" y="1396268"/>
            <a:ext cx="3132000" cy="965970"/>
          </a:xfrm>
          <a:prstGeom prst="rect">
            <a:avLst/>
          </a:prstGeom>
        </p:spPr>
        <p:txBody>
          <a:bodyPr wrap="square">
            <a:spAutoFit/>
          </a:bodyPr>
          <a:lstStyle/>
          <a:p>
            <a:pPr algn="ctr">
              <a:lnSpc>
                <a:spcPct val="150000"/>
              </a:lnSpc>
            </a:pPr>
            <a:r>
              <a:rPr lang="en-US" sz="2000" b="1" dirty="0" smtClean="0">
                <a:solidFill>
                  <a:srgbClr val="000000"/>
                </a:solidFill>
                <a:latin typeface="Calibri" panose="020F0502020204030204" pitchFamily="34" charset="0"/>
                <a:cs typeface="B Nazanin" panose="00000400000000000000" pitchFamily="2" charset="-78"/>
              </a:rPr>
              <a:t>VR</a:t>
            </a:r>
          </a:p>
          <a:p>
            <a:pPr algn="ctr">
              <a:lnSpc>
                <a:spcPct val="150000"/>
              </a:lnSpc>
            </a:pPr>
            <a:r>
              <a:rPr lang="en-US" sz="2000" dirty="0"/>
              <a:t>Virtual Reality</a:t>
            </a:r>
            <a:endParaRPr lang="fa-IR" sz="2000"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56674" y="3386484"/>
            <a:ext cx="5551807" cy="2880000"/>
          </a:xfrm>
          <a:prstGeom prst="rect">
            <a:avLst/>
          </a:prstGeom>
        </p:spPr>
      </p:pic>
    </p:spTree>
    <p:extLst>
      <p:ext uri="{BB962C8B-B14F-4D97-AF65-F5344CB8AC3E}">
        <p14:creationId xmlns:p14="http://schemas.microsoft.com/office/powerpoint/2010/main" val="3667917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wipe(down)">
                                      <p:cBhvr>
                                        <p:cTn id="2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68948" y="1019039"/>
            <a:ext cx="7056000" cy="2554545"/>
          </a:xfrm>
          <a:prstGeom prst="rect">
            <a:avLst/>
          </a:prstGeom>
        </p:spPr>
        <p:txBody>
          <a:bodyPr wrap="square">
            <a:spAutoFit/>
          </a:bodyPr>
          <a:lstStyle/>
          <a:p>
            <a:pPr algn="just"/>
            <a:r>
              <a:rPr lang="fa-IR" sz="2000" dirty="0" smtClean="0">
                <a:latin typeface="Calibri" panose="020F0502020204030204" pitchFamily="34" charset="0"/>
                <a:ea typeface="Calibri" panose="020F0502020204030204" pitchFamily="34" charset="0"/>
                <a:cs typeface="B Nazanin" panose="00000400000000000000" pitchFamily="2" charset="-78"/>
              </a:rPr>
              <a:t>این شبیه سازی کامپیوتری اشخاص </a:t>
            </a:r>
            <a:r>
              <a:rPr lang="fa-IR" sz="2000" dirty="0">
                <a:latin typeface="Calibri" panose="020F0502020204030204" pitchFamily="34" charset="0"/>
                <a:ea typeface="Calibri" panose="020F0502020204030204" pitchFamily="34" charset="0"/>
                <a:cs typeface="B Nazanin" panose="00000400000000000000" pitchFamily="2" charset="-78"/>
              </a:rPr>
              <a:t>را قادر می­سازد که تعامل بصری و یا حتی از طریق حس­های دیگر با یک محیط مصنوعی سه بعدی برقرار نمایند و برنامه­های واقعیت مجازی کاربران را در یک محیط ساخته شده توسط کامپیوتر غوطه­ور </a:t>
            </a:r>
            <a:r>
              <a:rPr lang="fa-IR" sz="2000" dirty="0" smtClean="0">
                <a:latin typeface="Calibri" panose="020F0502020204030204" pitchFamily="34" charset="0"/>
                <a:ea typeface="Calibri" panose="020F0502020204030204" pitchFamily="34" charset="0"/>
                <a:cs typeface="B Nazanin" panose="00000400000000000000" pitchFamily="2" charset="-78"/>
              </a:rPr>
              <a:t>می­سازد</a:t>
            </a:r>
            <a:r>
              <a:rPr lang="fa-IR" sz="2000" dirty="0">
                <a:latin typeface="Calibri" panose="020F0502020204030204" pitchFamily="34" charset="0"/>
                <a:ea typeface="Calibri" panose="020F0502020204030204" pitchFamily="34" charset="0"/>
                <a:cs typeface="B Nazanin" panose="00000400000000000000" pitchFamily="2" charset="-78"/>
              </a:rPr>
              <a:t>.</a:t>
            </a:r>
            <a:endParaRPr lang="fa-IR" sz="2000" dirty="0" smtClean="0">
              <a:latin typeface="Calibri" panose="020F0502020204030204" pitchFamily="34" charset="0"/>
              <a:ea typeface="Calibri" panose="020F0502020204030204" pitchFamily="34" charset="0"/>
              <a:cs typeface="B Nazanin" panose="00000400000000000000" pitchFamily="2" charset="-78"/>
            </a:endParaRPr>
          </a:p>
          <a:p>
            <a:pPr algn="just"/>
            <a:r>
              <a:rPr lang="fa-IR" sz="2000" dirty="0" smtClean="0">
                <a:latin typeface="Calibri" panose="020F0502020204030204" pitchFamily="34" charset="0"/>
                <a:ea typeface="Calibri" panose="020F0502020204030204" pitchFamily="34" charset="0"/>
                <a:cs typeface="B Nazanin" panose="00000400000000000000" pitchFamily="2" charset="-78"/>
              </a:rPr>
              <a:t> اطلاعات مربوطه با استفاده </a:t>
            </a:r>
            <a:r>
              <a:rPr lang="fa-IR" sz="2000" dirty="0">
                <a:latin typeface="Calibri" panose="020F0502020204030204" pitchFamily="34" charset="0"/>
                <a:ea typeface="Calibri" panose="020F0502020204030204" pitchFamily="34" charset="0"/>
                <a:cs typeface="B Nazanin" panose="00000400000000000000" pitchFamily="2" charset="-78"/>
              </a:rPr>
              <a:t>از دستگاه­های تعاملی که ارسال و </a:t>
            </a:r>
            <a:r>
              <a:rPr lang="fa-IR" sz="2000" dirty="0" smtClean="0">
                <a:latin typeface="Calibri" panose="020F0502020204030204" pitchFamily="34" charset="0"/>
                <a:ea typeface="Calibri" panose="020F0502020204030204" pitchFamily="34" charset="0"/>
                <a:cs typeface="B Nazanin" panose="00000400000000000000" pitchFamily="2" charset="-78"/>
              </a:rPr>
              <a:t>دریافت داده را </a:t>
            </a:r>
            <a:r>
              <a:rPr lang="fa-IR" sz="2000" dirty="0">
                <a:latin typeface="Calibri" panose="020F0502020204030204" pitchFamily="34" charset="0"/>
                <a:ea typeface="Calibri" panose="020F0502020204030204" pitchFamily="34" charset="0"/>
                <a:cs typeface="B Nazanin" panose="00000400000000000000" pitchFamily="2" charset="-78"/>
              </a:rPr>
              <a:t>میکند مثل </a:t>
            </a:r>
            <a:r>
              <a:rPr lang="fa-IR" sz="2000" dirty="0" smtClean="0">
                <a:latin typeface="Calibri" panose="020F0502020204030204" pitchFamily="34" charset="0"/>
                <a:ea typeface="Calibri" panose="020F0502020204030204" pitchFamily="34" charset="0"/>
                <a:cs typeface="B Nazanin" panose="00000400000000000000" pitchFamily="2" charset="-78"/>
              </a:rPr>
              <a:t>عینک­ها (</a:t>
            </a:r>
            <a:r>
              <a:rPr lang="en-US" sz="2000" dirty="0" err="1" smtClean="0">
                <a:latin typeface="Calibri" panose="020F0502020204030204" pitchFamily="34" charset="0"/>
                <a:ea typeface="Calibri" panose="020F0502020204030204" pitchFamily="34" charset="0"/>
                <a:cs typeface="B Nazanin" panose="00000400000000000000" pitchFamily="2" charset="-78"/>
              </a:rPr>
              <a:t>sgoggle</a:t>
            </a:r>
            <a:r>
              <a:rPr lang="fa-IR" sz="2000" dirty="0" smtClean="0">
                <a:latin typeface="Calibri" panose="020F0502020204030204" pitchFamily="34" charset="0"/>
                <a:ea typeface="Calibri" panose="020F0502020204030204" pitchFamily="34" charset="0"/>
                <a:cs typeface="B Nazanin" panose="00000400000000000000" pitchFamily="2" charset="-78"/>
              </a:rPr>
              <a:t>)، </a:t>
            </a:r>
            <a:r>
              <a:rPr lang="fa-IR" sz="2000" dirty="0">
                <a:latin typeface="Calibri" panose="020F0502020204030204" pitchFamily="34" charset="0"/>
                <a:ea typeface="Calibri" panose="020F0502020204030204" pitchFamily="34" charset="0"/>
                <a:cs typeface="B Nazanin" panose="00000400000000000000" pitchFamily="2" charset="-78"/>
              </a:rPr>
              <a:t>هدست </a:t>
            </a:r>
            <a:r>
              <a:rPr lang="en-US" sz="2000" dirty="0">
                <a:latin typeface="Calibri" panose="020F0502020204030204" pitchFamily="34" charset="0"/>
                <a:ea typeface="Calibri" panose="020F0502020204030204" pitchFamily="34" charset="0"/>
                <a:cs typeface="B Nazanin" panose="00000400000000000000" pitchFamily="2" charset="-78"/>
              </a:rPr>
              <a:t>headsets</a:t>
            </a:r>
            <a:r>
              <a:rPr lang="fa-IR" sz="2000" dirty="0">
                <a:latin typeface="Calibri" panose="020F0502020204030204" pitchFamily="34" charset="0"/>
                <a:ea typeface="Calibri" panose="020F0502020204030204" pitchFamily="34" charset="0"/>
                <a:cs typeface="B Nazanin" panose="00000400000000000000" pitchFamily="2" charset="-78"/>
              </a:rPr>
              <a:t>، </a:t>
            </a:r>
            <a:r>
              <a:rPr lang="fa-IR" sz="2000" dirty="0" smtClean="0">
                <a:latin typeface="Calibri" panose="020F0502020204030204" pitchFamily="34" charset="0"/>
                <a:ea typeface="Calibri" panose="020F0502020204030204" pitchFamily="34" charset="0"/>
                <a:cs typeface="B Nazanin" panose="00000400000000000000" pitchFamily="2" charset="-78"/>
              </a:rPr>
              <a:t>دستکش­های دارای سنسور (</a:t>
            </a:r>
            <a:r>
              <a:rPr lang="en-US" sz="2000" dirty="0" smtClean="0">
                <a:latin typeface="Calibri" panose="020F0502020204030204" pitchFamily="34" charset="0"/>
                <a:ea typeface="Calibri" panose="020F0502020204030204" pitchFamily="34" charset="0"/>
                <a:cs typeface="B Nazanin" panose="00000400000000000000" pitchFamily="2" charset="-78"/>
              </a:rPr>
              <a:t>data </a:t>
            </a:r>
            <a:r>
              <a:rPr lang="en-US" sz="2000" dirty="0" err="1" smtClean="0">
                <a:latin typeface="Calibri" panose="020F0502020204030204" pitchFamily="34" charset="0"/>
                <a:ea typeface="Calibri" panose="020F0502020204030204" pitchFamily="34" charset="0"/>
                <a:cs typeface="B Nazanin" panose="00000400000000000000" pitchFamily="2" charset="-78"/>
              </a:rPr>
              <a:t>sglove</a:t>
            </a:r>
            <a:r>
              <a:rPr lang="fa-IR" sz="2000" dirty="0" smtClean="0">
                <a:latin typeface="Calibri" panose="020F0502020204030204" pitchFamily="34" charset="0"/>
                <a:ea typeface="Calibri" panose="020F0502020204030204" pitchFamily="34" charset="0"/>
                <a:cs typeface="B Nazanin" panose="00000400000000000000" pitchFamily="2" charset="-78"/>
              </a:rPr>
              <a:t>) و یا لباس­های سنسوردار برای تمام بدن (</a:t>
            </a:r>
            <a:r>
              <a:rPr lang="en-US" sz="2000" dirty="0" err="1">
                <a:latin typeface="Calibri" panose="020F0502020204030204" pitchFamily="34" charset="0"/>
                <a:ea typeface="Calibri" panose="020F0502020204030204" pitchFamily="34" charset="0"/>
                <a:cs typeface="B Nazanin" panose="00000400000000000000" pitchFamily="2" charset="-78"/>
              </a:rPr>
              <a:t>sbody</a:t>
            </a:r>
            <a:r>
              <a:rPr lang="en-US" sz="2000" dirty="0">
                <a:latin typeface="Calibri" panose="020F0502020204030204" pitchFamily="34" charset="0"/>
                <a:ea typeface="Calibri" panose="020F0502020204030204" pitchFamily="34" charset="0"/>
                <a:cs typeface="B Nazanin" panose="00000400000000000000" pitchFamily="2" charset="-78"/>
              </a:rPr>
              <a:t> </a:t>
            </a:r>
            <a:r>
              <a:rPr lang="en-US" sz="2000" dirty="0" smtClean="0">
                <a:latin typeface="Calibri" panose="020F0502020204030204" pitchFamily="34" charset="0"/>
                <a:ea typeface="Calibri" panose="020F0502020204030204" pitchFamily="34" charset="0"/>
                <a:cs typeface="B Nazanin" panose="00000400000000000000" pitchFamily="2" charset="-78"/>
              </a:rPr>
              <a:t>suit</a:t>
            </a:r>
            <a:r>
              <a:rPr lang="fa-IR" sz="2000" dirty="0" smtClean="0">
                <a:latin typeface="Calibri" panose="020F0502020204030204" pitchFamily="34" charset="0"/>
                <a:ea typeface="Calibri" panose="020F0502020204030204" pitchFamily="34" charset="0"/>
                <a:cs typeface="B Nazanin" panose="00000400000000000000" pitchFamily="2" charset="-78"/>
              </a:rPr>
              <a:t>) .</a:t>
            </a:r>
            <a:r>
              <a:rPr lang="fa-IR" sz="2000" dirty="0">
                <a:latin typeface="Calibri" panose="020F0502020204030204" pitchFamily="34" charset="0"/>
                <a:ea typeface="Calibri" panose="020F0502020204030204" pitchFamily="34" charset="0"/>
                <a:cs typeface="B Nazanin" panose="00000400000000000000" pitchFamily="2" charset="-78"/>
              </a:rPr>
              <a:t>در یک حالت عادی در واقعیت مجازی، کاربر با پوشیدن هدستی که یک صفحه­ی نمایشگر سه­بعدی ساز برروی آن نصب است)</a:t>
            </a:r>
            <a:endParaRPr lang="en-US" sz="2000" dirty="0">
              <a:effectLst/>
              <a:latin typeface="Calibri" panose="020F0502020204030204" pitchFamily="34" charset="0"/>
              <a:ea typeface="Calibri" panose="020F0502020204030204" pitchFamily="34" charset="0"/>
              <a:cs typeface="B Nazanin" panose="00000400000000000000" pitchFamily="2" charset="-78"/>
            </a:endParaRPr>
          </a:p>
        </p:txBody>
      </p:sp>
      <p:sp>
        <p:nvSpPr>
          <p:cNvPr id="3" name="Rectangle 2"/>
          <p:cNvSpPr/>
          <p:nvPr/>
        </p:nvSpPr>
        <p:spPr>
          <a:xfrm>
            <a:off x="8268812" y="-12879"/>
            <a:ext cx="3923188" cy="6876000"/>
          </a:xfrm>
          <a:prstGeom prst="rect">
            <a:avLst/>
          </a:prstGeom>
          <a:solidFill>
            <a:schemeClr val="accent2">
              <a:lumMod val="20000"/>
              <a:lumOff val="80000"/>
            </a:schemeClr>
          </a:solidFill>
          <a:ln>
            <a:noFill/>
          </a:ln>
        </p:spPr>
        <p:style>
          <a:lnRef idx="3">
            <a:schemeClr val="lt1"/>
          </a:lnRef>
          <a:fillRef idx="1">
            <a:schemeClr val="accent3"/>
          </a:fillRef>
          <a:effectRef idx="1">
            <a:schemeClr val="accent3"/>
          </a:effectRef>
          <a:fontRef idx="minor">
            <a:schemeClr val="lt1"/>
          </a:fontRef>
        </p:style>
        <p:txBody>
          <a:bodyPr rtlCol="1" anchor="ctr"/>
          <a:lstStyle/>
          <a:p>
            <a:pPr algn="ctr"/>
            <a:endParaRPr lang="fa-IR" dirty="0"/>
          </a:p>
        </p:txBody>
      </p:sp>
      <p:sp>
        <p:nvSpPr>
          <p:cNvPr id="5" name="TextBox 4"/>
          <p:cNvSpPr txBox="1"/>
          <p:nvPr/>
        </p:nvSpPr>
        <p:spPr>
          <a:xfrm>
            <a:off x="8788260" y="798491"/>
            <a:ext cx="2884292" cy="461665"/>
          </a:xfrm>
          <a:prstGeom prst="rect">
            <a:avLst/>
          </a:prstGeom>
          <a:noFill/>
        </p:spPr>
        <p:txBody>
          <a:bodyPr wrap="square" rtlCol="1">
            <a:spAutoFit/>
          </a:bodyPr>
          <a:lstStyle/>
          <a:p>
            <a:pPr marL="342900" indent="-342900" algn="ctr">
              <a:buFont typeface="Wingdings" panose="05000000000000000000" pitchFamily="2" charset="2"/>
              <a:buChar char="v"/>
            </a:pPr>
            <a:r>
              <a:rPr lang="fa-IR" sz="2400" b="1" dirty="0">
                <a:cs typeface="B Nazanin" panose="00000400000000000000" pitchFamily="2" charset="-78"/>
              </a:rPr>
              <a:t>تکنولوژی بیم</a:t>
            </a:r>
          </a:p>
        </p:txBody>
      </p:sp>
      <p:sp>
        <p:nvSpPr>
          <p:cNvPr id="6" name="TextBox 5"/>
          <p:cNvSpPr txBox="1"/>
          <p:nvPr/>
        </p:nvSpPr>
        <p:spPr>
          <a:xfrm>
            <a:off x="9479239" y="2498350"/>
            <a:ext cx="1502334" cy="400110"/>
          </a:xfrm>
          <a:prstGeom prst="rect">
            <a:avLst/>
          </a:prstGeom>
          <a:noFill/>
        </p:spPr>
        <p:txBody>
          <a:bodyPr wrap="none" rtlCol="1">
            <a:spAutoFit/>
          </a:bodyPr>
          <a:lstStyle/>
          <a:p>
            <a:r>
              <a:rPr lang="fa-IR" sz="2000" b="1" dirty="0" smtClean="0">
                <a:latin typeface="Calibri" panose="020F0502020204030204" pitchFamily="34" charset="0"/>
                <a:ea typeface="Calibri" panose="020F0502020204030204" pitchFamily="34" charset="0"/>
                <a:cs typeface="B Nazanin" panose="00000400000000000000" pitchFamily="2" charset="-78"/>
              </a:rPr>
              <a:t>واقعیت مجازی</a:t>
            </a:r>
            <a:endParaRPr lang="en-US" sz="2000" dirty="0">
              <a:latin typeface="Calibri" panose="020F0502020204030204" pitchFamily="34" charset="0"/>
              <a:ea typeface="Calibri" panose="020F0502020204030204" pitchFamily="34" charset="0"/>
              <a:cs typeface="Arial" panose="020B0604020202020204" pitchFamily="34" charset="0"/>
            </a:endParaRPr>
          </a:p>
        </p:txBody>
      </p:sp>
      <p:sp>
        <p:nvSpPr>
          <p:cNvPr id="7" name="Rectangle 6"/>
          <p:cNvSpPr/>
          <p:nvPr/>
        </p:nvSpPr>
        <p:spPr>
          <a:xfrm>
            <a:off x="8664406" y="1396268"/>
            <a:ext cx="3132000" cy="965970"/>
          </a:xfrm>
          <a:prstGeom prst="rect">
            <a:avLst/>
          </a:prstGeom>
        </p:spPr>
        <p:txBody>
          <a:bodyPr wrap="square">
            <a:spAutoFit/>
          </a:bodyPr>
          <a:lstStyle/>
          <a:p>
            <a:pPr algn="ctr">
              <a:lnSpc>
                <a:spcPct val="150000"/>
              </a:lnSpc>
            </a:pPr>
            <a:r>
              <a:rPr lang="en-US" sz="2000" b="1" dirty="0" smtClean="0">
                <a:solidFill>
                  <a:srgbClr val="000000"/>
                </a:solidFill>
                <a:latin typeface="Calibri" panose="020F0502020204030204" pitchFamily="34" charset="0"/>
                <a:cs typeface="B Nazanin" panose="00000400000000000000" pitchFamily="2" charset="-78"/>
              </a:rPr>
              <a:t>VR</a:t>
            </a:r>
          </a:p>
          <a:p>
            <a:pPr algn="ctr">
              <a:lnSpc>
                <a:spcPct val="150000"/>
              </a:lnSpc>
            </a:pPr>
            <a:r>
              <a:rPr lang="en-US" sz="2000" dirty="0"/>
              <a:t>Virtual Reality</a:t>
            </a:r>
            <a:endParaRPr lang="fa-IR" sz="2000" dirty="0"/>
          </a:p>
        </p:txBody>
      </p:sp>
      <p:pic>
        <p:nvPicPr>
          <p:cNvPr id="8" name="Picture 7"/>
          <p:cNvPicPr>
            <a:picLocks noChangeAspect="1"/>
          </p:cNvPicPr>
          <p:nvPr/>
        </p:nvPicPr>
        <p:blipFill rotWithShape="1">
          <a:blip r:embed="rId2" cstate="print">
            <a:extLst>
              <a:ext uri="{28A0092B-C50C-407E-A947-70E740481C1C}">
                <a14:useLocalDpi xmlns:a14="http://schemas.microsoft.com/office/drawing/2010/main" val="0"/>
              </a:ext>
            </a:extLst>
          </a:blip>
          <a:srcRect l="2131" r="5301"/>
          <a:stretch/>
        </p:blipFill>
        <p:spPr>
          <a:xfrm>
            <a:off x="2157500" y="3734111"/>
            <a:ext cx="4146997" cy="2520000"/>
          </a:xfrm>
          <a:prstGeom prst="rect">
            <a:avLst/>
          </a:prstGeom>
        </p:spPr>
      </p:pic>
      <p:pic>
        <p:nvPicPr>
          <p:cNvPr id="10" name="Picture 9"/>
          <p:cNvPicPr>
            <a:picLocks noChangeAspect="1"/>
          </p:cNvPicPr>
          <p:nvPr/>
        </p:nvPicPr>
        <p:blipFill rotWithShape="1">
          <a:blip r:embed="rId3" cstate="print">
            <a:extLst>
              <a:ext uri="{28A0092B-C50C-407E-A947-70E740481C1C}">
                <a14:useLocalDpi xmlns:a14="http://schemas.microsoft.com/office/drawing/2010/main" val="0"/>
              </a:ext>
            </a:extLst>
          </a:blip>
          <a:srcRect l="4929" r="3374"/>
          <a:stretch/>
        </p:blipFill>
        <p:spPr>
          <a:xfrm>
            <a:off x="8487179" y="3734111"/>
            <a:ext cx="3464418" cy="2520000"/>
          </a:xfrm>
          <a:prstGeom prst="rect">
            <a:avLst/>
          </a:prstGeom>
        </p:spPr>
      </p:pic>
    </p:spTree>
    <p:extLst>
      <p:ext uri="{BB962C8B-B14F-4D97-AF65-F5344CB8AC3E}">
        <p14:creationId xmlns:p14="http://schemas.microsoft.com/office/powerpoint/2010/main" val="40639768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nodeType="click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barn(inVertical)">
                                      <p:cBhvr>
                                        <p:cTn id="21" dur="500"/>
                                        <p:tgtEl>
                                          <p:spTgt spid="10"/>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2"/>
                                        </p:tgtEl>
                                        <p:attrNameLst>
                                          <p:attrName>style.visibility</p:attrName>
                                        </p:attrNameLst>
                                      </p:cBhvr>
                                      <p:to>
                                        <p:strVal val="visible"/>
                                      </p:to>
                                    </p:set>
                                    <p:animEffect transition="in" filter="fade">
                                      <p:cBhvr>
                                        <p:cTn id="26" dur="500"/>
                                        <p:tgtEl>
                                          <p:spTgt spid="2"/>
                                        </p:tgtEl>
                                      </p:cBhvr>
                                    </p:animEffect>
                                  </p:childTnLst>
                                </p:cTn>
                              </p:par>
                            </p:childTnLst>
                          </p:cTn>
                        </p:par>
                      </p:childTnLst>
                    </p:cTn>
                  </p:par>
                  <p:par>
                    <p:cTn id="27" fill="hold">
                      <p:stCondLst>
                        <p:cond delay="indefinite"/>
                      </p:stCondLst>
                      <p:childTnLst>
                        <p:par>
                          <p:cTn id="28" fill="hold">
                            <p:stCondLst>
                              <p:cond delay="0"/>
                            </p:stCondLst>
                            <p:childTnLst>
                              <p:par>
                                <p:cTn id="29" presetID="16" presetClass="entr" presetSubtype="21" fill="hold" nodeType="click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barn(inVertical)">
                                      <p:cBhvr>
                                        <p:cTn id="3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6" grpId="0"/>
      <p:bldP spid="7"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8268812" y="-12879"/>
            <a:ext cx="3923188" cy="6876000"/>
          </a:xfrm>
          <a:prstGeom prst="rect">
            <a:avLst/>
          </a:prstGeom>
          <a:solidFill>
            <a:schemeClr val="accent2">
              <a:lumMod val="20000"/>
              <a:lumOff val="80000"/>
            </a:schemeClr>
          </a:solidFill>
          <a:ln>
            <a:noFill/>
          </a:ln>
        </p:spPr>
        <p:style>
          <a:lnRef idx="3">
            <a:schemeClr val="lt1"/>
          </a:lnRef>
          <a:fillRef idx="1">
            <a:schemeClr val="accent3"/>
          </a:fillRef>
          <a:effectRef idx="1">
            <a:schemeClr val="accent3"/>
          </a:effectRef>
          <a:fontRef idx="minor">
            <a:schemeClr val="lt1"/>
          </a:fontRef>
        </p:style>
        <p:txBody>
          <a:bodyPr rtlCol="1" anchor="ctr"/>
          <a:lstStyle/>
          <a:p>
            <a:pPr algn="ctr"/>
            <a:endParaRPr lang="fa-IR"/>
          </a:p>
        </p:txBody>
      </p:sp>
      <p:sp>
        <p:nvSpPr>
          <p:cNvPr id="5" name="TextBox 4"/>
          <p:cNvSpPr txBox="1"/>
          <p:nvPr/>
        </p:nvSpPr>
        <p:spPr>
          <a:xfrm>
            <a:off x="8788260" y="798491"/>
            <a:ext cx="2884292" cy="461665"/>
          </a:xfrm>
          <a:prstGeom prst="rect">
            <a:avLst/>
          </a:prstGeom>
          <a:noFill/>
        </p:spPr>
        <p:txBody>
          <a:bodyPr wrap="square" rtlCol="1">
            <a:spAutoFit/>
          </a:bodyPr>
          <a:lstStyle/>
          <a:p>
            <a:pPr marL="342900" indent="-342900" algn="ctr">
              <a:buFont typeface="Wingdings" panose="05000000000000000000" pitchFamily="2" charset="2"/>
              <a:buChar char="v"/>
            </a:pPr>
            <a:r>
              <a:rPr lang="fa-IR" sz="2400" b="1" dirty="0">
                <a:cs typeface="B Nazanin" panose="00000400000000000000" pitchFamily="2" charset="-78"/>
              </a:rPr>
              <a:t>تکنولوژی بیم</a:t>
            </a:r>
          </a:p>
        </p:txBody>
      </p:sp>
      <p:sp>
        <p:nvSpPr>
          <p:cNvPr id="6" name="Rectangle 5"/>
          <p:cNvSpPr/>
          <p:nvPr/>
        </p:nvSpPr>
        <p:spPr>
          <a:xfrm>
            <a:off x="8664406" y="1396268"/>
            <a:ext cx="3132000" cy="965970"/>
          </a:xfrm>
          <a:prstGeom prst="rect">
            <a:avLst/>
          </a:prstGeom>
        </p:spPr>
        <p:txBody>
          <a:bodyPr wrap="square">
            <a:spAutoFit/>
          </a:bodyPr>
          <a:lstStyle/>
          <a:p>
            <a:pPr algn="ctr">
              <a:lnSpc>
                <a:spcPct val="150000"/>
              </a:lnSpc>
            </a:pPr>
            <a:r>
              <a:rPr lang="en-US" sz="2000" b="1" dirty="0" smtClean="0">
                <a:solidFill>
                  <a:srgbClr val="000000"/>
                </a:solidFill>
                <a:latin typeface="Calibri" panose="020F0502020204030204" pitchFamily="34" charset="0"/>
                <a:cs typeface="B Nazanin" panose="00000400000000000000" pitchFamily="2" charset="-78"/>
              </a:rPr>
              <a:t>AR</a:t>
            </a:r>
          </a:p>
          <a:p>
            <a:pPr algn="ctr">
              <a:lnSpc>
                <a:spcPct val="150000"/>
              </a:lnSpc>
            </a:pPr>
            <a:r>
              <a:rPr lang="en-US" sz="2000" dirty="0"/>
              <a:t>Augmented Reality</a:t>
            </a:r>
            <a:endParaRPr lang="fa-IR" sz="2000" dirty="0"/>
          </a:p>
        </p:txBody>
      </p:sp>
      <p:sp>
        <p:nvSpPr>
          <p:cNvPr id="7" name="TextBox 6"/>
          <p:cNvSpPr txBox="1"/>
          <p:nvPr/>
        </p:nvSpPr>
        <p:spPr>
          <a:xfrm>
            <a:off x="9538549" y="2498350"/>
            <a:ext cx="1415773" cy="400110"/>
          </a:xfrm>
          <a:prstGeom prst="rect">
            <a:avLst/>
          </a:prstGeom>
          <a:noFill/>
        </p:spPr>
        <p:txBody>
          <a:bodyPr wrap="none" rtlCol="1">
            <a:spAutoFit/>
          </a:bodyPr>
          <a:lstStyle/>
          <a:p>
            <a:r>
              <a:rPr lang="fa-IR" sz="2000" b="1" dirty="0" smtClean="0">
                <a:latin typeface="Calibri" panose="020F0502020204030204" pitchFamily="34" charset="0"/>
                <a:ea typeface="Calibri" panose="020F0502020204030204" pitchFamily="34" charset="0"/>
                <a:cs typeface="B Nazanin" panose="00000400000000000000" pitchFamily="2" charset="-78"/>
              </a:rPr>
              <a:t>واقعیت افزوده</a:t>
            </a:r>
            <a:endParaRPr lang="en-US" sz="2000" dirty="0">
              <a:latin typeface="Calibri" panose="020F0502020204030204" pitchFamily="34" charset="0"/>
              <a:ea typeface="Calibri" panose="020F0502020204030204" pitchFamily="34" charset="0"/>
              <a:cs typeface="Arial" panose="020B0604020202020204" pitchFamily="34" charset="0"/>
            </a:endParaRPr>
          </a:p>
        </p:txBody>
      </p:sp>
      <p:sp>
        <p:nvSpPr>
          <p:cNvPr id="10" name="Rectangle 9"/>
          <p:cNvSpPr/>
          <p:nvPr/>
        </p:nvSpPr>
        <p:spPr>
          <a:xfrm>
            <a:off x="1058780" y="1077451"/>
            <a:ext cx="7056000" cy="1323439"/>
          </a:xfrm>
          <a:prstGeom prst="rect">
            <a:avLst/>
          </a:prstGeom>
        </p:spPr>
        <p:txBody>
          <a:bodyPr wrap="square">
            <a:spAutoFit/>
          </a:bodyPr>
          <a:lstStyle/>
          <a:p>
            <a:pPr algn="just"/>
            <a:r>
              <a:rPr lang="fa-IR" sz="2000" dirty="0">
                <a:latin typeface="Calibri" panose="020F0502020204030204" pitchFamily="34" charset="0"/>
                <a:ea typeface="Calibri" panose="020F0502020204030204" pitchFamily="34" charset="0"/>
                <a:cs typeface="B Nazanin" panose="00000400000000000000" pitchFamily="2" charset="-78"/>
              </a:rPr>
              <a:t>واقعیت افزوده </a:t>
            </a:r>
            <a:r>
              <a:rPr lang="fa-IR" sz="2000" dirty="0" smtClean="0">
                <a:latin typeface="Calibri" panose="020F0502020204030204" pitchFamily="34" charset="0"/>
                <a:ea typeface="Calibri" panose="020F0502020204030204" pitchFamily="34" charset="0"/>
                <a:cs typeface="B Nazanin" panose="00000400000000000000" pitchFamily="2" charset="-78"/>
              </a:rPr>
              <a:t>محیط </a:t>
            </a:r>
            <a:r>
              <a:rPr lang="fa-IR" sz="2000" dirty="0">
                <a:latin typeface="Calibri" panose="020F0502020204030204" pitchFamily="34" charset="0"/>
                <a:ea typeface="Calibri" panose="020F0502020204030204" pitchFamily="34" charset="0"/>
                <a:cs typeface="B Nazanin" panose="00000400000000000000" pitchFamily="2" charset="-78"/>
              </a:rPr>
              <a:t>مصنوعی را ایجاد میکند که از ترکیب دنیای واقعی و اطلاعات تولید شده توسط کامپیوتر ساخته شده است، شیوهی نمایش به طریقی است که تصویر مجازی تولید شده توسط کامپیوتر، بر روی محیط واقعی که کاربر در زمان واقعی میبیند قرار داده </a:t>
            </a:r>
            <a:r>
              <a:rPr lang="fa-IR" sz="2000" dirty="0" smtClean="0">
                <a:latin typeface="Calibri" panose="020F0502020204030204" pitchFamily="34" charset="0"/>
                <a:ea typeface="Calibri" panose="020F0502020204030204" pitchFamily="34" charset="0"/>
                <a:cs typeface="B Nazanin" panose="00000400000000000000" pitchFamily="2" charset="-78"/>
              </a:rPr>
              <a:t>میشود.</a:t>
            </a:r>
            <a:endParaRPr lang="fa-IR" sz="2000" dirty="0">
              <a:cs typeface="B Nazanin" panose="00000400000000000000" pitchFamily="2" charset="-78"/>
            </a:endParaRPr>
          </a:p>
        </p:txBody>
      </p:sp>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l="19023"/>
          <a:stretch/>
        </p:blipFill>
        <p:spPr>
          <a:xfrm>
            <a:off x="1058780" y="3588934"/>
            <a:ext cx="3058488" cy="2520000"/>
          </a:xfrm>
          <a:prstGeom prst="rect">
            <a:avLst/>
          </a:prstGeom>
        </p:spPr>
      </p:pic>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20217"/>
          <a:stretch/>
        </p:blipFill>
        <p:spPr>
          <a:xfrm>
            <a:off x="8564451" y="3594373"/>
            <a:ext cx="3334987" cy="2520000"/>
          </a:xfrm>
          <a:prstGeom prst="rect">
            <a:avLst/>
          </a:prstGeom>
        </p:spPr>
      </p:pic>
      <p:pic>
        <p:nvPicPr>
          <p:cNvPr id="8" name="Picture 7"/>
          <p:cNvPicPr>
            <a:picLocks noChangeAspect="1"/>
          </p:cNvPicPr>
          <p:nvPr/>
        </p:nvPicPr>
        <p:blipFill rotWithShape="1">
          <a:blip r:embed="rId4">
            <a:extLst>
              <a:ext uri="{28A0092B-C50C-407E-A947-70E740481C1C}">
                <a14:useLocalDpi xmlns:a14="http://schemas.microsoft.com/office/drawing/2010/main" val="0"/>
              </a:ext>
            </a:extLst>
          </a:blip>
          <a:srcRect l="18337" r="5898"/>
          <a:stretch/>
        </p:blipFill>
        <p:spPr>
          <a:xfrm>
            <a:off x="4679548" y="3588934"/>
            <a:ext cx="3309870" cy="2520000"/>
          </a:xfrm>
          <a:prstGeom prst="rect">
            <a:avLst/>
          </a:prstGeom>
        </p:spPr>
      </p:pic>
    </p:spTree>
    <p:extLst>
      <p:ext uri="{BB962C8B-B14F-4D97-AF65-F5344CB8AC3E}">
        <p14:creationId xmlns:p14="http://schemas.microsoft.com/office/powerpoint/2010/main" val="40216499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down)">
                                      <p:cBhvr>
                                        <p:cTn id="19" dur="5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500"/>
                                        <p:tgtEl>
                                          <p:spTgt spid="10"/>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nodeType="click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wipe(down)">
                                      <p:cBhvr>
                                        <p:cTn id="29" dur="500"/>
                                        <p:tgtEl>
                                          <p:spTgt spid="8"/>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4" fill="hold" nodeType="clickEffect">
                                  <p:stCondLst>
                                    <p:cond delay="0"/>
                                  </p:stCondLst>
                                  <p:childTnLst>
                                    <p:set>
                                      <p:cBhvr>
                                        <p:cTn id="33" dur="1" fill="hold">
                                          <p:stCondLst>
                                            <p:cond delay="0"/>
                                          </p:stCondLst>
                                        </p:cTn>
                                        <p:tgtEl>
                                          <p:spTgt spid="2"/>
                                        </p:tgtEl>
                                        <p:attrNameLst>
                                          <p:attrName>style.visibility</p:attrName>
                                        </p:attrNameLst>
                                      </p:cBhvr>
                                      <p:to>
                                        <p:strVal val="visible"/>
                                      </p:to>
                                    </p:set>
                                    <p:animEffect transition="in" filter="wipe(down)">
                                      <p:cBhvr>
                                        <p:cTn id="3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10"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627014440"/>
              </p:ext>
            </p:extLst>
          </p:nvPr>
        </p:nvGraphicFramePr>
        <p:xfrm>
          <a:off x="1046747" y="625638"/>
          <a:ext cx="6472990" cy="5017173"/>
        </p:xfrm>
        <a:graphic>
          <a:graphicData uri="http://schemas.openxmlformats.org/drawingml/2006/table">
            <a:tbl>
              <a:tblPr rtl="1" firstRow="1" firstCol="1" bandRow="1">
                <a:tableStyleId>{5C22544A-7EE6-4342-B048-85BDC9FD1C3A}</a:tableStyleId>
              </a:tblPr>
              <a:tblGrid>
                <a:gridCol w="3236034"/>
                <a:gridCol w="3236956"/>
              </a:tblGrid>
              <a:tr h="493478">
                <a:tc>
                  <a:txBody>
                    <a:bodyPr/>
                    <a:lstStyle/>
                    <a:p>
                      <a:pPr algn="ctr" rtl="1">
                        <a:lnSpc>
                          <a:spcPct val="107000"/>
                        </a:lnSpc>
                        <a:spcAft>
                          <a:spcPts val="600"/>
                        </a:spcAft>
                      </a:pPr>
                      <a:r>
                        <a:rPr lang="fa-IR" sz="2400" dirty="0">
                          <a:effectLst/>
                          <a:cs typeface="B Nazanin" panose="00000400000000000000" pitchFamily="2" charset="-78"/>
                        </a:rPr>
                        <a:t>فضای حقیقی</a:t>
                      </a:r>
                      <a:endParaRPr lang="en-US" sz="2400" dirty="0">
                        <a:effectLst/>
                        <a:latin typeface="Calibri" panose="020F0502020204030204" pitchFamily="34" charset="0"/>
                        <a:ea typeface="Calibri" panose="020F0502020204030204" pitchFamily="34" charset="0"/>
                        <a:cs typeface="B Nazanin" panose="00000400000000000000" pitchFamily="2" charset="-78"/>
                      </a:endParaRPr>
                    </a:p>
                  </a:txBody>
                  <a:tcPr marL="68580" marR="68580" marT="0" marB="0" anchor="ctr"/>
                </a:tc>
                <a:tc>
                  <a:txBody>
                    <a:bodyPr/>
                    <a:lstStyle/>
                    <a:p>
                      <a:pPr algn="ctr" rtl="1">
                        <a:lnSpc>
                          <a:spcPct val="107000"/>
                        </a:lnSpc>
                        <a:spcAft>
                          <a:spcPts val="600"/>
                        </a:spcAft>
                      </a:pPr>
                      <a:r>
                        <a:rPr lang="fa-IR" sz="2400" dirty="0">
                          <a:effectLst/>
                          <a:cs typeface="B Nazanin" panose="00000400000000000000" pitchFamily="2" charset="-78"/>
                        </a:rPr>
                        <a:t>فضای مجازی</a:t>
                      </a:r>
                      <a:endParaRPr lang="en-US" sz="2400" dirty="0">
                        <a:effectLst/>
                        <a:latin typeface="Calibri" panose="020F0502020204030204" pitchFamily="34" charset="0"/>
                        <a:ea typeface="Calibri" panose="020F0502020204030204" pitchFamily="34" charset="0"/>
                        <a:cs typeface="B Nazanin" panose="00000400000000000000" pitchFamily="2" charset="-78"/>
                      </a:endParaRPr>
                    </a:p>
                  </a:txBody>
                  <a:tcPr marL="68580" marR="68580" marT="0" marB="0" anchor="ctr"/>
                </a:tc>
              </a:tr>
              <a:tr h="411245">
                <a:tc>
                  <a:txBody>
                    <a:bodyPr/>
                    <a:lstStyle/>
                    <a:p>
                      <a:pPr algn="ctr" rtl="1">
                        <a:lnSpc>
                          <a:spcPct val="107000"/>
                        </a:lnSpc>
                        <a:spcAft>
                          <a:spcPts val="600"/>
                        </a:spcAft>
                      </a:pPr>
                      <a:r>
                        <a:rPr lang="fa-IR" sz="2000" b="0" dirty="0">
                          <a:solidFill>
                            <a:schemeClr val="tx1"/>
                          </a:solidFill>
                          <a:effectLst/>
                          <a:cs typeface="B Nazanin" panose="00000400000000000000" pitchFamily="2" charset="-78"/>
                        </a:rPr>
                        <a:t>واقعی- فیزیکی</a:t>
                      </a:r>
                      <a:endParaRPr lang="en-US" sz="2000" b="0" dirty="0">
                        <a:solidFill>
                          <a:schemeClr val="tx1"/>
                        </a:solidFill>
                        <a:effectLst/>
                        <a:latin typeface="Calibri" panose="020F0502020204030204" pitchFamily="34" charset="0"/>
                        <a:ea typeface="Calibri" panose="020F0502020204030204" pitchFamily="34" charset="0"/>
                        <a:cs typeface="B Nazanin" panose="00000400000000000000" pitchFamily="2" charset="-78"/>
                      </a:endParaRPr>
                    </a:p>
                  </a:txBody>
                  <a:tcPr marL="68580" marR="68580" marT="0" marB="0" anchor="ctr"/>
                </a:tc>
                <a:tc>
                  <a:txBody>
                    <a:bodyPr/>
                    <a:lstStyle/>
                    <a:p>
                      <a:pPr algn="ctr" rtl="1">
                        <a:lnSpc>
                          <a:spcPct val="107000"/>
                        </a:lnSpc>
                        <a:spcAft>
                          <a:spcPts val="600"/>
                        </a:spcAft>
                      </a:pPr>
                      <a:r>
                        <a:rPr lang="fa-IR" sz="2000" b="0" dirty="0">
                          <a:solidFill>
                            <a:schemeClr val="tx1"/>
                          </a:solidFill>
                          <a:effectLst/>
                          <a:cs typeface="B Nazanin" panose="00000400000000000000" pitchFamily="2" charset="-78"/>
                        </a:rPr>
                        <a:t>دیجیتال- انتزاعی</a:t>
                      </a:r>
                      <a:endParaRPr lang="en-US" sz="2000" b="0" dirty="0">
                        <a:solidFill>
                          <a:schemeClr val="tx1"/>
                        </a:solidFill>
                        <a:effectLst/>
                        <a:latin typeface="Calibri" panose="020F0502020204030204" pitchFamily="34" charset="0"/>
                        <a:ea typeface="Calibri" panose="020F0502020204030204" pitchFamily="34" charset="0"/>
                        <a:cs typeface="B Nazanin" panose="00000400000000000000" pitchFamily="2" charset="-78"/>
                      </a:endParaRPr>
                    </a:p>
                  </a:txBody>
                  <a:tcPr marL="68580" marR="68580" marT="0" marB="0" anchor="ctr"/>
                </a:tc>
              </a:tr>
              <a:tr h="411245">
                <a:tc>
                  <a:txBody>
                    <a:bodyPr/>
                    <a:lstStyle/>
                    <a:p>
                      <a:pPr algn="ctr" rtl="1">
                        <a:lnSpc>
                          <a:spcPct val="107000"/>
                        </a:lnSpc>
                        <a:spcAft>
                          <a:spcPts val="600"/>
                        </a:spcAft>
                      </a:pPr>
                      <a:r>
                        <a:rPr lang="fa-IR" sz="2000" b="0">
                          <a:solidFill>
                            <a:schemeClr val="tx1"/>
                          </a:solidFill>
                          <a:effectLst/>
                          <a:cs typeface="B Nazanin" panose="00000400000000000000" pitchFamily="2" charset="-78"/>
                        </a:rPr>
                        <a:t>مادی</a:t>
                      </a:r>
                      <a:endParaRPr lang="en-US" sz="2000" b="0">
                        <a:solidFill>
                          <a:schemeClr val="tx1"/>
                        </a:solidFill>
                        <a:effectLst/>
                        <a:latin typeface="Calibri" panose="020F0502020204030204" pitchFamily="34" charset="0"/>
                        <a:ea typeface="Calibri" panose="020F0502020204030204" pitchFamily="34" charset="0"/>
                        <a:cs typeface="B Nazanin" panose="00000400000000000000" pitchFamily="2" charset="-78"/>
                      </a:endParaRPr>
                    </a:p>
                  </a:txBody>
                  <a:tcPr marL="68580" marR="68580" marT="0" marB="0" anchor="ctr"/>
                </a:tc>
                <a:tc>
                  <a:txBody>
                    <a:bodyPr/>
                    <a:lstStyle/>
                    <a:p>
                      <a:pPr algn="ctr" rtl="1">
                        <a:lnSpc>
                          <a:spcPct val="107000"/>
                        </a:lnSpc>
                        <a:spcAft>
                          <a:spcPts val="600"/>
                        </a:spcAft>
                      </a:pPr>
                      <a:r>
                        <a:rPr lang="fa-IR" sz="2000" b="0" dirty="0">
                          <a:solidFill>
                            <a:schemeClr val="tx1"/>
                          </a:solidFill>
                          <a:effectLst/>
                          <a:cs typeface="B Nazanin" panose="00000400000000000000" pitchFamily="2" charset="-78"/>
                        </a:rPr>
                        <a:t>نامادی</a:t>
                      </a:r>
                      <a:endParaRPr lang="en-US" sz="2000" b="0" dirty="0">
                        <a:solidFill>
                          <a:schemeClr val="tx1"/>
                        </a:solidFill>
                        <a:effectLst/>
                        <a:latin typeface="Calibri" panose="020F0502020204030204" pitchFamily="34" charset="0"/>
                        <a:ea typeface="Calibri" panose="020F0502020204030204" pitchFamily="34" charset="0"/>
                        <a:cs typeface="B Nazanin" panose="00000400000000000000" pitchFamily="2" charset="-78"/>
                      </a:endParaRPr>
                    </a:p>
                  </a:txBody>
                  <a:tcPr marL="68580" marR="68580" marT="0" marB="0" anchor="ctr"/>
                </a:tc>
              </a:tr>
              <a:tr h="411245">
                <a:tc>
                  <a:txBody>
                    <a:bodyPr/>
                    <a:lstStyle/>
                    <a:p>
                      <a:pPr algn="ctr" rtl="1">
                        <a:lnSpc>
                          <a:spcPct val="107000"/>
                        </a:lnSpc>
                        <a:spcAft>
                          <a:spcPts val="600"/>
                        </a:spcAft>
                      </a:pPr>
                      <a:r>
                        <a:rPr lang="fa-IR" sz="2000" b="0">
                          <a:solidFill>
                            <a:schemeClr val="tx1"/>
                          </a:solidFill>
                          <a:effectLst/>
                          <a:cs typeface="B Nazanin" panose="00000400000000000000" pitchFamily="2" charset="-78"/>
                        </a:rPr>
                        <a:t>صلب</a:t>
                      </a:r>
                      <a:endParaRPr lang="en-US" sz="2000" b="0">
                        <a:solidFill>
                          <a:schemeClr val="tx1"/>
                        </a:solidFill>
                        <a:effectLst/>
                        <a:latin typeface="Calibri" panose="020F0502020204030204" pitchFamily="34" charset="0"/>
                        <a:ea typeface="Calibri" panose="020F0502020204030204" pitchFamily="34" charset="0"/>
                        <a:cs typeface="B Nazanin" panose="00000400000000000000" pitchFamily="2" charset="-78"/>
                      </a:endParaRPr>
                    </a:p>
                  </a:txBody>
                  <a:tcPr marL="68580" marR="68580" marT="0" marB="0" anchor="ctr"/>
                </a:tc>
                <a:tc>
                  <a:txBody>
                    <a:bodyPr/>
                    <a:lstStyle/>
                    <a:p>
                      <a:pPr algn="ctr" rtl="1">
                        <a:lnSpc>
                          <a:spcPct val="107000"/>
                        </a:lnSpc>
                        <a:spcAft>
                          <a:spcPts val="600"/>
                        </a:spcAft>
                      </a:pPr>
                      <a:r>
                        <a:rPr lang="fa-IR" sz="2000" b="0" dirty="0">
                          <a:solidFill>
                            <a:schemeClr val="tx1"/>
                          </a:solidFill>
                          <a:effectLst/>
                          <a:cs typeface="B Nazanin" panose="00000400000000000000" pitchFamily="2" charset="-78"/>
                        </a:rPr>
                        <a:t>سیال</a:t>
                      </a:r>
                      <a:endParaRPr lang="en-US" sz="2000" b="0" dirty="0">
                        <a:solidFill>
                          <a:schemeClr val="tx1"/>
                        </a:solidFill>
                        <a:effectLst/>
                        <a:latin typeface="Calibri" panose="020F0502020204030204" pitchFamily="34" charset="0"/>
                        <a:ea typeface="Calibri" panose="020F0502020204030204" pitchFamily="34" charset="0"/>
                        <a:cs typeface="B Nazanin" panose="00000400000000000000" pitchFamily="2" charset="-78"/>
                      </a:endParaRPr>
                    </a:p>
                  </a:txBody>
                  <a:tcPr marL="68580" marR="68580" marT="0" marB="0" anchor="ctr"/>
                </a:tc>
              </a:tr>
              <a:tr h="411245">
                <a:tc>
                  <a:txBody>
                    <a:bodyPr/>
                    <a:lstStyle/>
                    <a:p>
                      <a:pPr algn="ctr" rtl="1">
                        <a:lnSpc>
                          <a:spcPct val="107000"/>
                        </a:lnSpc>
                        <a:spcAft>
                          <a:spcPts val="600"/>
                        </a:spcAft>
                      </a:pPr>
                      <a:r>
                        <a:rPr lang="fa-IR" sz="2000" b="0" dirty="0">
                          <a:solidFill>
                            <a:schemeClr val="tx1"/>
                          </a:solidFill>
                          <a:effectLst/>
                          <a:cs typeface="B Nazanin" panose="00000400000000000000" pitchFamily="2" charset="-78"/>
                        </a:rPr>
                        <a:t>حجم</a:t>
                      </a:r>
                      <a:endParaRPr lang="en-US" sz="2000" b="0" dirty="0">
                        <a:solidFill>
                          <a:schemeClr val="tx1"/>
                        </a:solidFill>
                        <a:effectLst/>
                        <a:latin typeface="Calibri" panose="020F0502020204030204" pitchFamily="34" charset="0"/>
                        <a:ea typeface="Calibri" panose="020F0502020204030204" pitchFamily="34" charset="0"/>
                        <a:cs typeface="B Nazanin" panose="00000400000000000000" pitchFamily="2" charset="-78"/>
                      </a:endParaRPr>
                    </a:p>
                  </a:txBody>
                  <a:tcPr marL="68580" marR="68580" marT="0" marB="0" anchor="ctr"/>
                </a:tc>
                <a:tc>
                  <a:txBody>
                    <a:bodyPr/>
                    <a:lstStyle/>
                    <a:p>
                      <a:pPr algn="ctr" rtl="1">
                        <a:lnSpc>
                          <a:spcPct val="107000"/>
                        </a:lnSpc>
                        <a:spcAft>
                          <a:spcPts val="600"/>
                        </a:spcAft>
                      </a:pPr>
                      <a:r>
                        <a:rPr lang="fa-IR" sz="2000" b="0" dirty="0">
                          <a:solidFill>
                            <a:schemeClr val="tx1"/>
                          </a:solidFill>
                          <a:effectLst/>
                          <a:cs typeface="B Nazanin" panose="00000400000000000000" pitchFamily="2" charset="-78"/>
                        </a:rPr>
                        <a:t>سطح</a:t>
                      </a:r>
                      <a:endParaRPr lang="en-US" sz="2000" b="0" dirty="0">
                        <a:solidFill>
                          <a:schemeClr val="tx1"/>
                        </a:solidFill>
                        <a:effectLst/>
                        <a:latin typeface="Calibri" panose="020F0502020204030204" pitchFamily="34" charset="0"/>
                        <a:ea typeface="Calibri" panose="020F0502020204030204" pitchFamily="34" charset="0"/>
                        <a:cs typeface="B Nazanin" panose="00000400000000000000" pitchFamily="2" charset="-78"/>
                      </a:endParaRPr>
                    </a:p>
                  </a:txBody>
                  <a:tcPr marL="68580" marR="68580" marT="0" marB="0" anchor="ctr"/>
                </a:tc>
              </a:tr>
              <a:tr h="411245">
                <a:tc>
                  <a:txBody>
                    <a:bodyPr/>
                    <a:lstStyle/>
                    <a:p>
                      <a:pPr algn="ctr" rtl="1">
                        <a:lnSpc>
                          <a:spcPct val="107000"/>
                        </a:lnSpc>
                        <a:spcAft>
                          <a:spcPts val="600"/>
                        </a:spcAft>
                      </a:pPr>
                      <a:r>
                        <a:rPr lang="fa-IR" sz="2000" b="0">
                          <a:solidFill>
                            <a:schemeClr val="tx1"/>
                          </a:solidFill>
                          <a:effectLst/>
                          <a:cs typeface="B Nazanin" panose="00000400000000000000" pitchFamily="2" charset="-78"/>
                        </a:rPr>
                        <a:t>فن ساختمان</a:t>
                      </a:r>
                      <a:endParaRPr lang="en-US" sz="2000" b="0">
                        <a:solidFill>
                          <a:schemeClr val="tx1"/>
                        </a:solidFill>
                        <a:effectLst/>
                        <a:latin typeface="Calibri" panose="020F0502020204030204" pitchFamily="34" charset="0"/>
                        <a:ea typeface="Calibri" panose="020F0502020204030204" pitchFamily="34" charset="0"/>
                        <a:cs typeface="B Nazanin" panose="00000400000000000000" pitchFamily="2" charset="-78"/>
                      </a:endParaRPr>
                    </a:p>
                  </a:txBody>
                  <a:tcPr marL="68580" marR="68580" marT="0" marB="0" anchor="ctr"/>
                </a:tc>
                <a:tc>
                  <a:txBody>
                    <a:bodyPr/>
                    <a:lstStyle/>
                    <a:p>
                      <a:pPr algn="ctr" rtl="1">
                        <a:lnSpc>
                          <a:spcPct val="107000"/>
                        </a:lnSpc>
                        <a:spcAft>
                          <a:spcPts val="600"/>
                        </a:spcAft>
                      </a:pPr>
                      <a:r>
                        <a:rPr lang="fa-IR" sz="2000" b="0" dirty="0">
                          <a:solidFill>
                            <a:schemeClr val="tx1"/>
                          </a:solidFill>
                          <a:effectLst/>
                          <a:cs typeface="B Nazanin" panose="00000400000000000000" pitchFamily="2" charset="-78"/>
                        </a:rPr>
                        <a:t>الکترونیک</a:t>
                      </a:r>
                      <a:endParaRPr lang="en-US" sz="2000" b="0" dirty="0">
                        <a:solidFill>
                          <a:schemeClr val="tx1"/>
                        </a:solidFill>
                        <a:effectLst/>
                        <a:latin typeface="Calibri" panose="020F0502020204030204" pitchFamily="34" charset="0"/>
                        <a:ea typeface="Calibri" panose="020F0502020204030204" pitchFamily="34" charset="0"/>
                        <a:cs typeface="B Nazanin" panose="00000400000000000000" pitchFamily="2" charset="-78"/>
                      </a:endParaRPr>
                    </a:p>
                  </a:txBody>
                  <a:tcPr marL="68580" marR="68580" marT="0" marB="0" anchor="ctr"/>
                </a:tc>
              </a:tr>
              <a:tr h="411245">
                <a:tc>
                  <a:txBody>
                    <a:bodyPr/>
                    <a:lstStyle/>
                    <a:p>
                      <a:pPr algn="ctr" rtl="1">
                        <a:lnSpc>
                          <a:spcPct val="107000"/>
                        </a:lnSpc>
                        <a:spcAft>
                          <a:spcPts val="600"/>
                        </a:spcAft>
                      </a:pPr>
                      <a:r>
                        <a:rPr lang="fa-IR" sz="2000" b="0">
                          <a:solidFill>
                            <a:schemeClr val="tx1"/>
                          </a:solidFill>
                          <a:effectLst/>
                          <a:cs typeface="B Nazanin" panose="00000400000000000000" pitchFamily="2" charset="-78"/>
                        </a:rPr>
                        <a:t>محلی- قلمرو</a:t>
                      </a:r>
                      <a:endParaRPr lang="en-US" sz="2000" b="0">
                        <a:solidFill>
                          <a:schemeClr val="tx1"/>
                        </a:solidFill>
                        <a:effectLst/>
                        <a:latin typeface="Calibri" panose="020F0502020204030204" pitchFamily="34" charset="0"/>
                        <a:ea typeface="Calibri" panose="020F0502020204030204" pitchFamily="34" charset="0"/>
                        <a:cs typeface="B Nazanin" panose="00000400000000000000" pitchFamily="2" charset="-78"/>
                      </a:endParaRPr>
                    </a:p>
                  </a:txBody>
                  <a:tcPr marL="68580" marR="68580" marT="0" marB="0" anchor="ctr"/>
                </a:tc>
                <a:tc>
                  <a:txBody>
                    <a:bodyPr/>
                    <a:lstStyle/>
                    <a:p>
                      <a:pPr algn="ctr" rtl="1">
                        <a:lnSpc>
                          <a:spcPct val="107000"/>
                        </a:lnSpc>
                        <a:spcAft>
                          <a:spcPts val="600"/>
                        </a:spcAft>
                      </a:pPr>
                      <a:r>
                        <a:rPr lang="fa-IR" sz="2000" b="0" dirty="0">
                          <a:solidFill>
                            <a:schemeClr val="tx1"/>
                          </a:solidFill>
                          <a:effectLst/>
                          <a:cs typeface="B Nazanin" panose="00000400000000000000" pitchFamily="2" charset="-78"/>
                        </a:rPr>
                        <a:t>جهانی- شبکه</a:t>
                      </a:r>
                      <a:endParaRPr lang="en-US" sz="2000" b="0" dirty="0">
                        <a:solidFill>
                          <a:schemeClr val="tx1"/>
                        </a:solidFill>
                        <a:effectLst/>
                        <a:latin typeface="Calibri" panose="020F0502020204030204" pitchFamily="34" charset="0"/>
                        <a:ea typeface="Calibri" panose="020F0502020204030204" pitchFamily="34" charset="0"/>
                        <a:cs typeface="B Nazanin" panose="00000400000000000000" pitchFamily="2" charset="-78"/>
                      </a:endParaRPr>
                    </a:p>
                  </a:txBody>
                  <a:tcPr marL="68580" marR="68580" marT="0" marB="0" anchor="ctr"/>
                </a:tc>
              </a:tr>
              <a:tr h="411245">
                <a:tc>
                  <a:txBody>
                    <a:bodyPr/>
                    <a:lstStyle/>
                    <a:p>
                      <a:pPr algn="ctr" rtl="1">
                        <a:lnSpc>
                          <a:spcPct val="107000"/>
                        </a:lnSpc>
                        <a:spcAft>
                          <a:spcPts val="600"/>
                        </a:spcAft>
                      </a:pPr>
                      <a:r>
                        <a:rPr lang="fa-IR" sz="2000" b="0">
                          <a:solidFill>
                            <a:schemeClr val="tx1"/>
                          </a:solidFill>
                          <a:effectLst/>
                          <a:cs typeface="B Nazanin" panose="00000400000000000000" pitchFamily="2" charset="-78"/>
                        </a:rPr>
                        <a:t>ملموس</a:t>
                      </a:r>
                      <a:endParaRPr lang="en-US" sz="2000" b="0">
                        <a:solidFill>
                          <a:schemeClr val="tx1"/>
                        </a:solidFill>
                        <a:effectLst/>
                        <a:latin typeface="Calibri" panose="020F0502020204030204" pitchFamily="34" charset="0"/>
                        <a:ea typeface="Calibri" panose="020F0502020204030204" pitchFamily="34" charset="0"/>
                        <a:cs typeface="B Nazanin" panose="00000400000000000000" pitchFamily="2" charset="-78"/>
                      </a:endParaRPr>
                    </a:p>
                  </a:txBody>
                  <a:tcPr marL="68580" marR="68580" marT="0" marB="0" anchor="ctr"/>
                </a:tc>
                <a:tc>
                  <a:txBody>
                    <a:bodyPr/>
                    <a:lstStyle/>
                    <a:p>
                      <a:pPr algn="ctr" rtl="1">
                        <a:lnSpc>
                          <a:spcPct val="107000"/>
                        </a:lnSpc>
                        <a:spcAft>
                          <a:spcPts val="600"/>
                        </a:spcAft>
                      </a:pPr>
                      <a:r>
                        <a:rPr lang="fa-IR" sz="2000" b="0" dirty="0">
                          <a:solidFill>
                            <a:schemeClr val="tx1"/>
                          </a:solidFill>
                          <a:effectLst/>
                          <a:cs typeface="B Nazanin" panose="00000400000000000000" pitchFamily="2" charset="-78"/>
                        </a:rPr>
                        <a:t>ناملموس</a:t>
                      </a:r>
                      <a:endParaRPr lang="en-US" sz="2000" b="0" dirty="0">
                        <a:solidFill>
                          <a:schemeClr val="tx1"/>
                        </a:solidFill>
                        <a:effectLst/>
                        <a:latin typeface="Calibri" panose="020F0502020204030204" pitchFamily="34" charset="0"/>
                        <a:ea typeface="Calibri" panose="020F0502020204030204" pitchFamily="34" charset="0"/>
                        <a:cs typeface="B Nazanin" panose="00000400000000000000" pitchFamily="2" charset="-78"/>
                      </a:endParaRPr>
                    </a:p>
                  </a:txBody>
                  <a:tcPr marL="68580" marR="68580" marT="0" marB="0" anchor="ctr"/>
                </a:tc>
              </a:tr>
              <a:tr h="411245">
                <a:tc>
                  <a:txBody>
                    <a:bodyPr/>
                    <a:lstStyle/>
                    <a:p>
                      <a:pPr algn="ctr" rtl="1">
                        <a:lnSpc>
                          <a:spcPct val="107000"/>
                        </a:lnSpc>
                        <a:spcAft>
                          <a:spcPts val="600"/>
                        </a:spcAft>
                      </a:pPr>
                      <a:r>
                        <a:rPr lang="fa-IR" sz="2000" b="0">
                          <a:solidFill>
                            <a:schemeClr val="tx1"/>
                          </a:solidFill>
                          <a:effectLst/>
                          <a:cs typeface="B Nazanin" panose="00000400000000000000" pitchFamily="2" charset="-78"/>
                        </a:rPr>
                        <a:t>ایستایی- ثبات</a:t>
                      </a:r>
                      <a:endParaRPr lang="en-US" sz="2000" b="0">
                        <a:solidFill>
                          <a:schemeClr val="tx1"/>
                        </a:solidFill>
                        <a:effectLst/>
                        <a:latin typeface="Calibri" panose="020F0502020204030204" pitchFamily="34" charset="0"/>
                        <a:ea typeface="Calibri" panose="020F0502020204030204" pitchFamily="34" charset="0"/>
                        <a:cs typeface="B Nazanin" panose="00000400000000000000" pitchFamily="2" charset="-78"/>
                      </a:endParaRPr>
                    </a:p>
                  </a:txBody>
                  <a:tcPr marL="68580" marR="68580" marT="0" marB="0" anchor="ctr"/>
                </a:tc>
                <a:tc>
                  <a:txBody>
                    <a:bodyPr/>
                    <a:lstStyle/>
                    <a:p>
                      <a:pPr algn="ctr" rtl="1">
                        <a:lnSpc>
                          <a:spcPct val="107000"/>
                        </a:lnSpc>
                        <a:spcAft>
                          <a:spcPts val="600"/>
                        </a:spcAft>
                      </a:pPr>
                      <a:r>
                        <a:rPr lang="fa-IR" sz="2000" b="0" dirty="0">
                          <a:solidFill>
                            <a:schemeClr val="tx1"/>
                          </a:solidFill>
                          <a:effectLst/>
                          <a:cs typeface="B Nazanin" panose="00000400000000000000" pitchFamily="2" charset="-78"/>
                        </a:rPr>
                        <a:t>دینامیک- حرکت</a:t>
                      </a:r>
                      <a:endParaRPr lang="en-US" sz="2000" b="0" dirty="0">
                        <a:solidFill>
                          <a:schemeClr val="tx1"/>
                        </a:solidFill>
                        <a:effectLst/>
                        <a:latin typeface="Calibri" panose="020F0502020204030204" pitchFamily="34" charset="0"/>
                        <a:ea typeface="Calibri" panose="020F0502020204030204" pitchFamily="34" charset="0"/>
                        <a:cs typeface="B Nazanin" panose="00000400000000000000" pitchFamily="2" charset="-78"/>
                      </a:endParaRPr>
                    </a:p>
                  </a:txBody>
                  <a:tcPr marL="68580" marR="68580" marT="0" marB="0" anchor="ctr"/>
                </a:tc>
              </a:tr>
              <a:tr h="411245">
                <a:tc>
                  <a:txBody>
                    <a:bodyPr/>
                    <a:lstStyle/>
                    <a:p>
                      <a:pPr algn="ctr" rtl="1">
                        <a:lnSpc>
                          <a:spcPct val="107000"/>
                        </a:lnSpc>
                        <a:spcAft>
                          <a:spcPts val="600"/>
                        </a:spcAft>
                      </a:pPr>
                      <a:r>
                        <a:rPr lang="fa-IR" sz="2000" b="0">
                          <a:solidFill>
                            <a:schemeClr val="tx1"/>
                          </a:solidFill>
                          <a:effectLst/>
                          <a:cs typeface="B Nazanin" panose="00000400000000000000" pitchFamily="2" charset="-78"/>
                        </a:rPr>
                        <a:t>پایداری و بقا</a:t>
                      </a:r>
                      <a:endParaRPr lang="en-US" sz="2000" b="0">
                        <a:solidFill>
                          <a:schemeClr val="tx1"/>
                        </a:solidFill>
                        <a:effectLst/>
                        <a:latin typeface="Calibri" panose="020F0502020204030204" pitchFamily="34" charset="0"/>
                        <a:ea typeface="Calibri" panose="020F0502020204030204" pitchFamily="34" charset="0"/>
                        <a:cs typeface="B Nazanin" panose="00000400000000000000" pitchFamily="2" charset="-78"/>
                      </a:endParaRPr>
                    </a:p>
                  </a:txBody>
                  <a:tcPr marL="68580" marR="68580" marT="0" marB="0" anchor="ctr"/>
                </a:tc>
                <a:tc>
                  <a:txBody>
                    <a:bodyPr/>
                    <a:lstStyle/>
                    <a:p>
                      <a:pPr algn="ctr" rtl="1">
                        <a:lnSpc>
                          <a:spcPct val="107000"/>
                        </a:lnSpc>
                        <a:spcAft>
                          <a:spcPts val="600"/>
                        </a:spcAft>
                      </a:pPr>
                      <a:r>
                        <a:rPr lang="fa-IR" sz="2000" b="0" dirty="0">
                          <a:solidFill>
                            <a:schemeClr val="tx1"/>
                          </a:solidFill>
                          <a:effectLst/>
                          <a:cs typeface="B Nazanin" panose="00000400000000000000" pitchFamily="2" charset="-78"/>
                        </a:rPr>
                        <a:t>قابلیت پیکره بندی مجدد</a:t>
                      </a:r>
                      <a:endParaRPr lang="en-US" sz="2000" b="0" dirty="0">
                        <a:solidFill>
                          <a:schemeClr val="tx1"/>
                        </a:solidFill>
                        <a:effectLst/>
                        <a:latin typeface="Calibri" panose="020F0502020204030204" pitchFamily="34" charset="0"/>
                        <a:ea typeface="Calibri" panose="020F0502020204030204" pitchFamily="34" charset="0"/>
                        <a:cs typeface="B Nazanin" panose="00000400000000000000" pitchFamily="2" charset="-78"/>
                      </a:endParaRPr>
                    </a:p>
                  </a:txBody>
                  <a:tcPr marL="68580" marR="68580" marT="0" marB="0" anchor="ctr"/>
                </a:tc>
              </a:tr>
              <a:tr h="411245">
                <a:tc>
                  <a:txBody>
                    <a:bodyPr/>
                    <a:lstStyle/>
                    <a:p>
                      <a:pPr algn="ctr" rtl="1">
                        <a:lnSpc>
                          <a:spcPct val="107000"/>
                        </a:lnSpc>
                        <a:spcAft>
                          <a:spcPts val="600"/>
                        </a:spcAft>
                      </a:pPr>
                      <a:r>
                        <a:rPr lang="fa-IR" sz="2000" b="0">
                          <a:solidFill>
                            <a:schemeClr val="tx1"/>
                          </a:solidFill>
                          <a:effectLst/>
                          <a:cs typeface="B Nazanin" panose="00000400000000000000" pitchFamily="2" charset="-78"/>
                        </a:rPr>
                        <a:t>فضای اقلیدوسی</a:t>
                      </a:r>
                      <a:endParaRPr lang="en-US" sz="2000" b="0">
                        <a:solidFill>
                          <a:schemeClr val="tx1"/>
                        </a:solidFill>
                        <a:effectLst/>
                        <a:latin typeface="Calibri" panose="020F0502020204030204" pitchFamily="34" charset="0"/>
                        <a:ea typeface="Calibri" panose="020F0502020204030204" pitchFamily="34" charset="0"/>
                        <a:cs typeface="B Nazanin" panose="00000400000000000000" pitchFamily="2" charset="-78"/>
                      </a:endParaRPr>
                    </a:p>
                  </a:txBody>
                  <a:tcPr marL="68580" marR="68580" marT="0" marB="0" anchor="ctr"/>
                </a:tc>
                <a:tc>
                  <a:txBody>
                    <a:bodyPr/>
                    <a:lstStyle/>
                    <a:p>
                      <a:pPr algn="ctr" rtl="1">
                        <a:lnSpc>
                          <a:spcPct val="107000"/>
                        </a:lnSpc>
                        <a:spcAft>
                          <a:spcPts val="600"/>
                        </a:spcAft>
                      </a:pPr>
                      <a:r>
                        <a:rPr lang="fa-IR" sz="2000" b="0" dirty="0">
                          <a:solidFill>
                            <a:schemeClr val="tx1"/>
                          </a:solidFill>
                          <a:effectLst/>
                          <a:cs typeface="B Nazanin" panose="00000400000000000000" pitchFamily="2" charset="-78"/>
                        </a:rPr>
                        <a:t>فضای منطقی</a:t>
                      </a:r>
                      <a:endParaRPr lang="en-US" sz="2000" b="0" dirty="0">
                        <a:solidFill>
                          <a:schemeClr val="tx1"/>
                        </a:solidFill>
                        <a:effectLst/>
                        <a:latin typeface="Calibri" panose="020F0502020204030204" pitchFamily="34" charset="0"/>
                        <a:ea typeface="Calibri" panose="020F0502020204030204" pitchFamily="34" charset="0"/>
                        <a:cs typeface="B Nazanin" panose="00000400000000000000" pitchFamily="2" charset="-78"/>
                      </a:endParaRPr>
                    </a:p>
                  </a:txBody>
                  <a:tcPr marL="68580" marR="68580" marT="0" marB="0" anchor="ctr"/>
                </a:tc>
              </a:tr>
              <a:tr h="411245">
                <a:tc>
                  <a:txBody>
                    <a:bodyPr/>
                    <a:lstStyle/>
                    <a:p>
                      <a:pPr algn="ctr" rtl="1">
                        <a:lnSpc>
                          <a:spcPct val="107000"/>
                        </a:lnSpc>
                        <a:spcAft>
                          <a:spcPts val="600"/>
                        </a:spcAft>
                      </a:pPr>
                      <a:r>
                        <a:rPr lang="fa-IR" sz="2000" b="0">
                          <a:solidFill>
                            <a:schemeClr val="tx1"/>
                          </a:solidFill>
                          <a:effectLst/>
                          <a:cs typeface="B Nazanin" panose="00000400000000000000" pitchFamily="2" charset="-78"/>
                        </a:rPr>
                        <a:t>نمود مادی</a:t>
                      </a:r>
                      <a:endParaRPr lang="en-US" sz="2000" b="0">
                        <a:solidFill>
                          <a:schemeClr val="tx1"/>
                        </a:solidFill>
                        <a:effectLst/>
                        <a:latin typeface="Calibri" panose="020F0502020204030204" pitchFamily="34" charset="0"/>
                        <a:ea typeface="Calibri" panose="020F0502020204030204" pitchFamily="34" charset="0"/>
                        <a:cs typeface="B Nazanin" panose="00000400000000000000" pitchFamily="2" charset="-78"/>
                      </a:endParaRPr>
                    </a:p>
                  </a:txBody>
                  <a:tcPr marL="68580" marR="68580" marT="0" marB="0" anchor="ctr"/>
                </a:tc>
                <a:tc>
                  <a:txBody>
                    <a:bodyPr/>
                    <a:lstStyle/>
                    <a:p>
                      <a:pPr algn="ctr" rtl="1">
                        <a:lnSpc>
                          <a:spcPct val="107000"/>
                        </a:lnSpc>
                        <a:spcAft>
                          <a:spcPts val="600"/>
                        </a:spcAft>
                      </a:pPr>
                      <a:r>
                        <a:rPr lang="fa-IR" sz="2000" b="0" dirty="0">
                          <a:solidFill>
                            <a:schemeClr val="tx1"/>
                          </a:solidFill>
                          <a:effectLst/>
                          <a:cs typeface="B Nazanin" panose="00000400000000000000" pitchFamily="2" charset="-78"/>
                        </a:rPr>
                        <a:t>نمود الکترونیک</a:t>
                      </a:r>
                      <a:endParaRPr lang="en-US" sz="2000" b="0" dirty="0">
                        <a:solidFill>
                          <a:schemeClr val="tx1"/>
                        </a:solidFill>
                        <a:effectLst/>
                        <a:latin typeface="Calibri" panose="020F0502020204030204" pitchFamily="34" charset="0"/>
                        <a:ea typeface="Calibri" panose="020F0502020204030204" pitchFamily="34" charset="0"/>
                        <a:cs typeface="B Nazanin" panose="00000400000000000000" pitchFamily="2" charset="-78"/>
                      </a:endParaRPr>
                    </a:p>
                  </a:txBody>
                  <a:tcPr marL="68580" marR="68580" marT="0" marB="0" anchor="ctr"/>
                </a:tc>
              </a:tr>
            </a:tbl>
          </a:graphicData>
        </a:graphic>
      </p:graphicFrame>
      <p:sp>
        <p:nvSpPr>
          <p:cNvPr id="3" name="Rectangle 2"/>
          <p:cNvSpPr/>
          <p:nvPr/>
        </p:nvSpPr>
        <p:spPr>
          <a:xfrm>
            <a:off x="8268812" y="-12879"/>
            <a:ext cx="3923188" cy="6876000"/>
          </a:xfrm>
          <a:prstGeom prst="rect">
            <a:avLst/>
          </a:prstGeom>
          <a:solidFill>
            <a:schemeClr val="accent2">
              <a:lumMod val="20000"/>
              <a:lumOff val="80000"/>
            </a:schemeClr>
          </a:solidFill>
          <a:ln>
            <a:noFill/>
          </a:ln>
        </p:spPr>
        <p:style>
          <a:lnRef idx="3">
            <a:schemeClr val="lt1"/>
          </a:lnRef>
          <a:fillRef idx="1">
            <a:schemeClr val="accent3"/>
          </a:fillRef>
          <a:effectRef idx="1">
            <a:schemeClr val="accent3"/>
          </a:effectRef>
          <a:fontRef idx="minor">
            <a:schemeClr val="lt1"/>
          </a:fontRef>
        </p:style>
        <p:txBody>
          <a:bodyPr rtlCol="1" anchor="ctr"/>
          <a:lstStyle/>
          <a:p>
            <a:pPr algn="ctr"/>
            <a:endParaRPr lang="fa-IR"/>
          </a:p>
        </p:txBody>
      </p:sp>
      <p:sp>
        <p:nvSpPr>
          <p:cNvPr id="4" name="TextBox 3"/>
          <p:cNvSpPr txBox="1"/>
          <p:nvPr/>
        </p:nvSpPr>
        <p:spPr>
          <a:xfrm>
            <a:off x="8788260" y="798491"/>
            <a:ext cx="2884292" cy="461665"/>
          </a:xfrm>
          <a:prstGeom prst="rect">
            <a:avLst/>
          </a:prstGeom>
          <a:noFill/>
        </p:spPr>
        <p:txBody>
          <a:bodyPr wrap="square" rtlCol="1">
            <a:spAutoFit/>
          </a:bodyPr>
          <a:lstStyle/>
          <a:p>
            <a:pPr marL="342900" indent="-342900" algn="ctr">
              <a:buFont typeface="Wingdings" panose="05000000000000000000" pitchFamily="2" charset="2"/>
              <a:buChar char="v"/>
            </a:pPr>
            <a:r>
              <a:rPr lang="fa-IR" sz="2400" b="1" dirty="0">
                <a:cs typeface="B Nazanin" panose="00000400000000000000" pitchFamily="2" charset="-78"/>
              </a:rPr>
              <a:t>تکنولوژی بیم</a:t>
            </a:r>
          </a:p>
        </p:txBody>
      </p:sp>
      <p:sp>
        <p:nvSpPr>
          <p:cNvPr id="8" name="Rectangle 7"/>
          <p:cNvSpPr/>
          <p:nvPr/>
        </p:nvSpPr>
        <p:spPr>
          <a:xfrm>
            <a:off x="8726332" y="1547482"/>
            <a:ext cx="3008147" cy="750975"/>
          </a:xfrm>
          <a:prstGeom prst="rect">
            <a:avLst/>
          </a:prstGeom>
        </p:spPr>
        <p:txBody>
          <a:bodyPr wrap="square">
            <a:spAutoFit/>
          </a:bodyPr>
          <a:lstStyle/>
          <a:p>
            <a:pPr algn="ctr">
              <a:lnSpc>
                <a:spcPct val="107000"/>
              </a:lnSpc>
            </a:pPr>
            <a:r>
              <a:rPr lang="fa-IR" sz="2000" dirty="0">
                <a:latin typeface="Calibri" panose="020F0502020204030204" pitchFamily="34" charset="0"/>
                <a:ea typeface="Calibri" panose="020F0502020204030204" pitchFamily="34" charset="0"/>
                <a:cs typeface="B Nazanin" panose="00000400000000000000" pitchFamily="2" charset="-78"/>
              </a:rPr>
              <a:t>جدول </a:t>
            </a:r>
            <a:r>
              <a:rPr lang="fa-IR" sz="2000" b="1" dirty="0">
                <a:latin typeface="Calibri" panose="020F0502020204030204" pitchFamily="34" charset="0"/>
                <a:ea typeface="Calibri" panose="020F0502020204030204" pitchFamily="34" charset="0"/>
                <a:cs typeface="B Nazanin" panose="00000400000000000000" pitchFamily="2" charset="-78"/>
              </a:rPr>
              <a:t>مقایسه مابین خصوصیات فضای حقیقی و فضای مجازی</a:t>
            </a:r>
            <a:endParaRPr lang="en-US" sz="20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430405" y="3528153"/>
            <a:ext cx="3600000" cy="2057400"/>
          </a:xfrm>
          <a:prstGeom prst="rect">
            <a:avLst/>
          </a:prstGeom>
        </p:spPr>
      </p:pic>
    </p:spTree>
    <p:extLst>
      <p:ext uri="{BB962C8B-B14F-4D97-AF65-F5344CB8AC3E}">
        <p14:creationId xmlns:p14="http://schemas.microsoft.com/office/powerpoint/2010/main" val="25739126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down)">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fade">
                                      <p:cBhvr>
                                        <p:cTn id="2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p:bld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1227</TotalTime>
  <Words>1590</Words>
  <Application>Microsoft Office PowerPoint</Application>
  <PresentationFormat>Widescreen</PresentationFormat>
  <Paragraphs>208</Paragraphs>
  <Slides>33</Slides>
  <Notes>0</Notes>
  <HiddenSlides>0</HiddenSlides>
  <MMClips>1</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33</vt:i4>
      </vt:variant>
    </vt:vector>
  </HeadingPairs>
  <TitlesOfParts>
    <vt:vector size="43" baseType="lpstr">
      <vt:lpstr>Arial</vt:lpstr>
      <vt:lpstr>B Nazanin</vt:lpstr>
      <vt:lpstr>BNazanin</vt:lpstr>
      <vt:lpstr>Calibri</vt:lpstr>
      <vt:lpstr>Calibri Light</vt:lpstr>
      <vt:lpstr>roboto</vt:lpstr>
      <vt:lpstr>Times New Roman</vt:lpstr>
      <vt:lpstr>Vazir</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User</cp:lastModifiedBy>
  <cp:revision>99</cp:revision>
  <dcterms:created xsi:type="dcterms:W3CDTF">2023-12-31T03:49:39Z</dcterms:created>
  <dcterms:modified xsi:type="dcterms:W3CDTF">2025-01-18T00:12:06Z</dcterms:modified>
</cp:coreProperties>
</file>